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67" r:id="rId6"/>
    <p:sldId id="262" r:id="rId7"/>
    <p:sldId id="266" r:id="rId8"/>
    <p:sldId id="260" r:id="rId9"/>
    <p:sldId id="265" r:id="rId10"/>
    <p:sldId id="261"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Boden" initials="DB" lastIdx="1" clrIdx="0">
    <p:extLst>
      <p:ext uri="{19B8F6BF-5375-455C-9EA6-DF929625EA0E}">
        <p15:presenceInfo xmlns:p15="http://schemas.microsoft.com/office/powerpoint/2012/main" userId="S::dboden@imgroup.co.uk::5cea911c-260b-4484-ac3b-8193fff383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55A0"/>
    <a:srgbClr val="8CBD23"/>
    <a:srgbClr val="67C3CE"/>
    <a:srgbClr val="C30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93792" autoAdjust="0"/>
  </p:normalViewPr>
  <p:slideViewPr>
    <p:cSldViewPr snapToGrid="0">
      <p:cViewPr varScale="1">
        <p:scale>
          <a:sx n="62" d="100"/>
          <a:sy n="62" d="100"/>
        </p:scale>
        <p:origin x="828" y="-4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F7C02-1B99-4AB0-996F-8FFF701ACB46}" type="datetimeFigureOut">
              <a:rPr lang="en-GB" smtClean="0"/>
              <a:t>23/04/2020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7D3BB-DF65-450F-86E3-D882F30EA992}" type="slidenum">
              <a:rPr lang="en-GB" smtClean="0"/>
              <a:t>‹#›</a:t>
            </a:fld>
            <a:endParaRPr lang="en-GB"/>
          </a:p>
        </p:txBody>
      </p:sp>
    </p:spTree>
    <p:extLst>
      <p:ext uri="{BB962C8B-B14F-4D97-AF65-F5344CB8AC3E}">
        <p14:creationId xmlns:p14="http://schemas.microsoft.com/office/powerpoint/2010/main" val="100312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with the places to get help from the blog post could be a bookmark handout. </a:t>
            </a:r>
          </a:p>
        </p:txBody>
      </p:sp>
      <p:sp>
        <p:nvSpPr>
          <p:cNvPr id="4" name="Slide Number Placeholder 3"/>
          <p:cNvSpPr>
            <a:spLocks noGrp="1"/>
          </p:cNvSpPr>
          <p:nvPr>
            <p:ph type="sldNum" sz="quarter" idx="5"/>
          </p:nvPr>
        </p:nvSpPr>
        <p:spPr/>
        <p:txBody>
          <a:bodyPr/>
          <a:lstStyle/>
          <a:p>
            <a:fld id="{5477D3BB-DF65-450F-86E3-D882F30EA992}" type="slidenum">
              <a:rPr lang="en-GB" smtClean="0"/>
              <a:t>4</a:t>
            </a:fld>
            <a:endParaRPr lang="en-GB"/>
          </a:p>
        </p:txBody>
      </p:sp>
    </p:spTree>
    <p:extLst>
      <p:ext uri="{BB962C8B-B14F-4D97-AF65-F5344CB8AC3E}">
        <p14:creationId xmlns:p14="http://schemas.microsoft.com/office/powerpoint/2010/main" val="399313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7CDA-E0E5-4BF2-BA4D-571D3FE995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7E2EA3-244C-49C7-906A-4049A54C5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88B2E8-D440-49E4-B52C-06F49BA2E126}"/>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5" name="Footer Placeholder 4">
            <a:extLst>
              <a:ext uri="{FF2B5EF4-FFF2-40B4-BE49-F238E27FC236}">
                <a16:creationId xmlns:a16="http://schemas.microsoft.com/office/drawing/2014/main" id="{0A7D1AF4-0384-4A52-9CE3-255759F38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9FB77-5BB6-4F9F-93DF-154ADC939ECA}"/>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148962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800A-3402-402C-AD6C-D257A309B6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E04219-D068-476B-AAAB-E449474BF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C2005A-6BF2-4F8B-8EA3-F61C9C316E15}"/>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5" name="Footer Placeholder 4">
            <a:extLst>
              <a:ext uri="{FF2B5EF4-FFF2-40B4-BE49-F238E27FC236}">
                <a16:creationId xmlns:a16="http://schemas.microsoft.com/office/drawing/2014/main" id="{CD36E5CB-FBD4-49C2-AE80-603B514E56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153C99-9939-4A54-A390-2FD8A14A0610}"/>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56649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2F43D-9BC6-4B19-A73F-C06A94E7D3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0836F9-CA95-4BFE-9A8C-721F140D83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4C3964-DAD1-4A9F-949C-51CA642B8369}"/>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5" name="Footer Placeholder 4">
            <a:extLst>
              <a:ext uri="{FF2B5EF4-FFF2-40B4-BE49-F238E27FC236}">
                <a16:creationId xmlns:a16="http://schemas.microsoft.com/office/drawing/2014/main" id="{CA624865-8AAD-4727-9423-F9B6B045EE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82BFD-0BC6-4D59-A3A9-4D5639A7E327}"/>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73354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EA60-9363-4E02-91A5-F9A76529AD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F70D0-98BC-41F9-BD6D-B95039B20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D5227F-C5BE-49E8-ABF3-82AA02B533DA}"/>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5" name="Footer Placeholder 4">
            <a:extLst>
              <a:ext uri="{FF2B5EF4-FFF2-40B4-BE49-F238E27FC236}">
                <a16:creationId xmlns:a16="http://schemas.microsoft.com/office/drawing/2014/main" id="{83431250-A40B-407C-B2B6-78C8D8DDF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410686-DBE8-45E7-8A8F-6D17555BC4D7}"/>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274315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DC91-FB84-4A4F-8101-680C5C8B43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C36567-1F9F-4379-AA9E-FBB1D73C0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270C66-496E-4146-84F9-E444CD7B7EDB}"/>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5" name="Footer Placeholder 4">
            <a:extLst>
              <a:ext uri="{FF2B5EF4-FFF2-40B4-BE49-F238E27FC236}">
                <a16:creationId xmlns:a16="http://schemas.microsoft.com/office/drawing/2014/main" id="{53C7771B-9B03-4CE9-89DA-D8C273A5C8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CCDA8-8B4C-4A30-8747-96E7D7E9D935}"/>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296096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B13E-D07A-4CFA-AA50-5337D8F31E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4FCC93-C4B3-4B3F-A570-75B4E6F52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9C47BA-E99B-4EAF-9C56-52CA75E8E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0BBFDA-9196-44FF-AA55-C794C9D801FD}"/>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6" name="Footer Placeholder 5">
            <a:extLst>
              <a:ext uri="{FF2B5EF4-FFF2-40B4-BE49-F238E27FC236}">
                <a16:creationId xmlns:a16="http://schemas.microsoft.com/office/drawing/2014/main" id="{1D566097-3E65-41D0-8543-A694C3F5B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3332FD-5BD1-4BAA-B1DB-D8EC9E9AE2A9}"/>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371563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DF3C-40C6-4099-B899-70A90528F9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87F080-8AD7-4418-8C59-1F028332E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2F7A3-90EE-4C04-B9CD-DCAADC90AC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EF5583-DCEF-4DC2-AC24-082395797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C66506-A8B2-48FB-9359-9C7D7747DF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84C8B0-5276-4E3F-B500-C593B9070B8A}"/>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8" name="Footer Placeholder 7">
            <a:extLst>
              <a:ext uri="{FF2B5EF4-FFF2-40B4-BE49-F238E27FC236}">
                <a16:creationId xmlns:a16="http://schemas.microsoft.com/office/drawing/2014/main" id="{FA6DD4C3-C283-4C88-877E-51943690D2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6ECCCE-0F55-4CAE-BE15-5B2642A4CD0C}"/>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74543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B3C0-E5D5-4B92-9F49-BE7FABA831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78AE17-529A-4600-9FED-8FACFCE53255}"/>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4" name="Footer Placeholder 3">
            <a:extLst>
              <a:ext uri="{FF2B5EF4-FFF2-40B4-BE49-F238E27FC236}">
                <a16:creationId xmlns:a16="http://schemas.microsoft.com/office/drawing/2014/main" id="{6237A116-532B-4BB1-A5F6-EB07F5DB81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F0043-DE0E-4227-BBEF-D1A92CF55983}"/>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369235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C3095-A4C4-4660-A8F8-0F4E491C23BB}"/>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3" name="Footer Placeholder 2">
            <a:extLst>
              <a:ext uri="{FF2B5EF4-FFF2-40B4-BE49-F238E27FC236}">
                <a16:creationId xmlns:a16="http://schemas.microsoft.com/office/drawing/2014/main" id="{B3AD753D-6DF8-49DB-A814-6FA4E08AD8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4AA299-AF1E-434E-B618-D6D015B15805}"/>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294995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7189-0C40-44B5-82FE-60AA4C9CE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4CFC9D-3953-4CF4-A9C8-759F2AE93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F91C43-2F5D-43A2-90BB-BE9F4835F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C8C997-2487-4BB0-9A3B-3B176D751443}"/>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6" name="Footer Placeholder 5">
            <a:extLst>
              <a:ext uri="{FF2B5EF4-FFF2-40B4-BE49-F238E27FC236}">
                <a16:creationId xmlns:a16="http://schemas.microsoft.com/office/drawing/2014/main" id="{65B1E394-7159-42AD-A115-0687B0F080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9CBCC0-82B4-47F7-819F-16CDC59987C7}"/>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143500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32C8-029A-4A2C-A43F-93E39F4F9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CB1729-4A1C-45DB-B488-53DC33768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6E3382-C9D0-4E40-9C31-590E2CCE7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67712D-2AF5-43A2-B68A-DB34D0BE66B2}"/>
              </a:ext>
            </a:extLst>
          </p:cNvPr>
          <p:cNvSpPr>
            <a:spLocks noGrp="1"/>
          </p:cNvSpPr>
          <p:nvPr>
            <p:ph type="dt" sz="half" idx="10"/>
          </p:nvPr>
        </p:nvSpPr>
        <p:spPr/>
        <p:txBody>
          <a:bodyPr/>
          <a:lstStyle/>
          <a:p>
            <a:fld id="{1C8F07ED-CA16-4156-B7FB-023D6225223B}" type="datetimeFigureOut">
              <a:rPr lang="en-GB" smtClean="0"/>
              <a:t>23/04/2020</a:t>
            </a:fld>
            <a:endParaRPr lang="en-GB"/>
          </a:p>
        </p:txBody>
      </p:sp>
      <p:sp>
        <p:nvSpPr>
          <p:cNvPr id="6" name="Footer Placeholder 5">
            <a:extLst>
              <a:ext uri="{FF2B5EF4-FFF2-40B4-BE49-F238E27FC236}">
                <a16:creationId xmlns:a16="http://schemas.microsoft.com/office/drawing/2014/main" id="{2DC8BCC8-D388-4902-8DBB-1F7CE2D88C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0B88A-B3CB-4FD6-867E-A12E1B0EB4F3}"/>
              </a:ext>
            </a:extLst>
          </p:cNvPr>
          <p:cNvSpPr>
            <a:spLocks noGrp="1"/>
          </p:cNvSpPr>
          <p:nvPr>
            <p:ph type="sldNum" sz="quarter" idx="12"/>
          </p:nvPr>
        </p:nvSpPr>
        <p:spPr/>
        <p:txBody>
          <a:bodyPr/>
          <a:lstStyle/>
          <a:p>
            <a:fld id="{CB3A8BAF-2AAD-4484-B795-71915C59B6F5}" type="slidenum">
              <a:rPr lang="en-GB" smtClean="0"/>
              <a:t>‹#›</a:t>
            </a:fld>
            <a:endParaRPr lang="en-GB"/>
          </a:p>
        </p:txBody>
      </p:sp>
    </p:spTree>
    <p:extLst>
      <p:ext uri="{BB962C8B-B14F-4D97-AF65-F5344CB8AC3E}">
        <p14:creationId xmlns:p14="http://schemas.microsoft.com/office/powerpoint/2010/main" val="320331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DE9528-208E-4772-9176-5EE1F17FD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D23144-AECB-4091-A5D1-580633E4F8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8993D2-5DA1-4948-99EB-751A4AFDB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F07ED-CA16-4156-B7FB-023D6225223B}" type="datetimeFigureOut">
              <a:rPr lang="en-GB" smtClean="0"/>
              <a:t>23/04/2020</a:t>
            </a:fld>
            <a:endParaRPr lang="en-GB"/>
          </a:p>
        </p:txBody>
      </p:sp>
      <p:sp>
        <p:nvSpPr>
          <p:cNvPr id="5" name="Footer Placeholder 4">
            <a:extLst>
              <a:ext uri="{FF2B5EF4-FFF2-40B4-BE49-F238E27FC236}">
                <a16:creationId xmlns:a16="http://schemas.microsoft.com/office/drawing/2014/main" id="{82ECED55-9CEE-4A55-9DAE-F8822BF64B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9E2FB-C0DA-46E9-B541-BC2E916B50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A8BAF-2AAD-4484-B795-71915C59B6F5}" type="slidenum">
              <a:rPr lang="en-GB" smtClean="0"/>
              <a:t>‹#›</a:t>
            </a:fld>
            <a:endParaRPr lang="en-GB"/>
          </a:p>
        </p:txBody>
      </p:sp>
    </p:spTree>
    <p:extLst>
      <p:ext uri="{BB962C8B-B14F-4D97-AF65-F5344CB8AC3E}">
        <p14:creationId xmlns:p14="http://schemas.microsoft.com/office/powerpoint/2010/main" val="707966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https://www.youtube.com/embed/rZ1LuAJCxh4?feature=oembed"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0.jp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14.jp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image" Target="../media/image12.jpg"/><Relationship Id="rId10"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6.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6.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504825"/>
            <a:ext cx="12192000" cy="5670352"/>
          </a:xfrm>
          <a:prstGeom prst="rect">
            <a:avLst/>
          </a:prstGeom>
          <a:solidFill>
            <a:srgbClr val="8CB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rawing&#10;&#10;Description automatically generated">
            <a:extLst>
              <a:ext uri="{FF2B5EF4-FFF2-40B4-BE49-F238E27FC236}">
                <a16:creationId xmlns:a16="http://schemas.microsoft.com/office/drawing/2014/main" id="{21619C33-00BE-426C-BFDD-DDC71D37EAE0}"/>
              </a:ext>
            </a:extLst>
          </p:cNvPr>
          <p:cNvPicPr>
            <a:picLocks noChangeAspect="1"/>
          </p:cNvPicPr>
          <p:nvPr/>
        </p:nvPicPr>
        <p:blipFill rotWithShape="1">
          <a:blip r:embed="rId2">
            <a:extLst>
              <a:ext uri="{28A0092B-C50C-407E-A947-70E740481C1C}">
                <a14:useLocalDpi xmlns:a14="http://schemas.microsoft.com/office/drawing/2010/main" val="0"/>
              </a:ext>
            </a:extLst>
          </a:blip>
          <a:srcRect t="24788" r="1514" b="24474"/>
          <a:stretch/>
        </p:blipFill>
        <p:spPr>
          <a:xfrm>
            <a:off x="942975" y="847725"/>
            <a:ext cx="10306050" cy="5309402"/>
          </a:xfrm>
          <a:prstGeom prst="rect">
            <a:avLst/>
          </a:prstGeom>
        </p:spPr>
      </p:pic>
      <p:sp>
        <p:nvSpPr>
          <p:cNvPr id="8" name="TextBox 7">
            <a:extLst>
              <a:ext uri="{FF2B5EF4-FFF2-40B4-BE49-F238E27FC236}">
                <a16:creationId xmlns:a16="http://schemas.microsoft.com/office/drawing/2014/main" id="{EAD53441-1A1E-4D27-AFC0-0BBE2DCBBF70}"/>
              </a:ext>
            </a:extLst>
          </p:cNvPr>
          <p:cNvSpPr txBox="1"/>
          <p:nvPr/>
        </p:nvSpPr>
        <p:spPr>
          <a:xfrm>
            <a:off x="2345877" y="1885881"/>
            <a:ext cx="7705725" cy="2308324"/>
          </a:xfrm>
          <a:prstGeom prst="rect">
            <a:avLst/>
          </a:prstGeom>
          <a:noFill/>
        </p:spPr>
        <p:txBody>
          <a:bodyPr wrap="square" rtlCol="0">
            <a:spAutoFit/>
          </a:bodyPr>
          <a:lstStyle/>
          <a:p>
            <a:pPr algn="ctr"/>
            <a:r>
              <a:rPr lang="en-GB" sz="7200" dirty="0">
                <a:solidFill>
                  <a:srgbClr val="6555A0"/>
                </a:solidFill>
                <a:latin typeface="Impact" panose="020B0806030902050204" pitchFamily="34" charset="0"/>
              </a:rPr>
              <a:t>5 KEYS TO COMBAT ANXIETY</a:t>
            </a: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19" name="TextBox 18">
            <a:extLst>
              <a:ext uri="{FF2B5EF4-FFF2-40B4-BE49-F238E27FC236}">
                <a16:creationId xmlns:a16="http://schemas.microsoft.com/office/drawing/2014/main" id="{A9BDFAA9-CC9D-4F2B-970B-E9753F911D59}"/>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26" name="Rectangle 25">
            <a:extLst>
              <a:ext uri="{FF2B5EF4-FFF2-40B4-BE49-F238E27FC236}">
                <a16:creationId xmlns:a16="http://schemas.microsoft.com/office/drawing/2014/main" id="{C74E6B6D-E905-4880-8F2F-3AEE1068640C}"/>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spTree>
    <p:extLst>
      <p:ext uri="{BB962C8B-B14F-4D97-AF65-F5344CB8AC3E}">
        <p14:creationId xmlns:p14="http://schemas.microsoft.com/office/powerpoint/2010/main" val="4285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1C654-308F-47C7-81F2-0261AF880F6E}"/>
              </a:ext>
            </a:extLst>
          </p:cNvPr>
          <p:cNvSpPr/>
          <p:nvPr/>
        </p:nvSpPr>
        <p:spPr>
          <a:xfrm>
            <a:off x="0" y="565079"/>
            <a:ext cx="12192000" cy="5568594"/>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13" name="TextBox 12">
            <a:extLst>
              <a:ext uri="{FF2B5EF4-FFF2-40B4-BE49-F238E27FC236}">
                <a16:creationId xmlns:a16="http://schemas.microsoft.com/office/drawing/2014/main" id="{788A5E84-D93E-4582-9A2A-B4D7962C791E}"/>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4" name="Rectangle 13">
            <a:extLst>
              <a:ext uri="{FF2B5EF4-FFF2-40B4-BE49-F238E27FC236}">
                <a16:creationId xmlns:a16="http://schemas.microsoft.com/office/drawing/2014/main" id="{01C39633-E7AA-4C30-A315-457AEFCBE210}"/>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grpSp>
        <p:nvGrpSpPr>
          <p:cNvPr id="9" name="Group 8">
            <a:extLst>
              <a:ext uri="{FF2B5EF4-FFF2-40B4-BE49-F238E27FC236}">
                <a16:creationId xmlns:a16="http://schemas.microsoft.com/office/drawing/2014/main" id="{FA1FBDA4-D0F6-446A-B4F4-D6CD702B0129}"/>
              </a:ext>
            </a:extLst>
          </p:cNvPr>
          <p:cNvGrpSpPr/>
          <p:nvPr/>
        </p:nvGrpSpPr>
        <p:grpSpPr>
          <a:xfrm>
            <a:off x="3477318" y="5729125"/>
            <a:ext cx="7705725" cy="1056225"/>
            <a:chOff x="3477318" y="5729125"/>
            <a:chExt cx="7705725" cy="1056225"/>
          </a:xfrm>
        </p:grpSpPr>
        <p:sp>
          <p:nvSpPr>
            <p:cNvPr id="10" name="TextBox 9">
              <a:extLst>
                <a:ext uri="{FF2B5EF4-FFF2-40B4-BE49-F238E27FC236}">
                  <a16:creationId xmlns:a16="http://schemas.microsoft.com/office/drawing/2014/main" id="{AB04220B-1BE1-41AB-9A39-110C7C1A4624}"/>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15" name="Picture 14" descr="A picture containing drawing&#10;&#10;Description automatically generated">
              <a:extLst>
                <a:ext uri="{FF2B5EF4-FFF2-40B4-BE49-F238E27FC236}">
                  <a16:creationId xmlns:a16="http://schemas.microsoft.com/office/drawing/2014/main" id="{EBB118A7-204D-4974-A301-163890CF1ECA}"/>
                </a:ext>
              </a:extLst>
            </p:cNvPr>
            <p:cNvPicPr>
              <a:picLocks noChangeAspect="1"/>
            </p:cNvPicPr>
            <p:nvPr/>
          </p:nvPicPr>
          <p:blipFill rotWithShape="1">
            <a:blip r:embed="rId4">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16" name="Picture 2" descr="Facebook - Wikiquote">
              <a:extLst>
                <a:ext uri="{FF2B5EF4-FFF2-40B4-BE49-F238E27FC236}">
                  <a16:creationId xmlns:a16="http://schemas.microsoft.com/office/drawing/2014/main" id="{FE26D647-A37E-40EB-BC46-F08F7B7A3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Snapchatters are adapting to the COVID-19 health crisis">
              <a:extLst>
                <a:ext uri="{FF2B5EF4-FFF2-40B4-BE49-F238E27FC236}">
                  <a16:creationId xmlns:a16="http://schemas.microsoft.com/office/drawing/2014/main" id="{8CC39478-6AAC-465A-B026-255BCB09D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witter (@Twitter) | Twitter">
              <a:extLst>
                <a:ext uri="{FF2B5EF4-FFF2-40B4-BE49-F238E27FC236}">
                  <a16:creationId xmlns:a16="http://schemas.microsoft.com/office/drawing/2014/main" id="{F49A9574-0B4A-49FC-AC16-9E9099A11E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TIC TOC DZ - Home | Facebook">
              <a:extLst>
                <a:ext uri="{FF2B5EF4-FFF2-40B4-BE49-F238E27FC236}">
                  <a16:creationId xmlns:a16="http://schemas.microsoft.com/office/drawing/2014/main" id="{D02B9F14-E08F-42ED-915C-926ADE9DBD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A524A7D7-3AEA-496F-9A42-A8BA95488470}"/>
              </a:ext>
            </a:extLst>
          </p:cNvPr>
          <p:cNvSpPr/>
          <p:nvPr/>
        </p:nvSpPr>
        <p:spPr>
          <a:xfrm>
            <a:off x="0" y="671661"/>
            <a:ext cx="12192000" cy="784830"/>
          </a:xfrm>
          <a:prstGeom prst="rect">
            <a:avLst/>
          </a:prstGeom>
        </p:spPr>
        <p:txBody>
          <a:bodyPr wrap="square">
            <a:spAutoFit/>
          </a:bodyPr>
          <a:lstStyle/>
          <a:p>
            <a:pPr algn="ctr"/>
            <a:r>
              <a:rPr lang="en-US" sz="4500" i="1" dirty="0">
                <a:solidFill>
                  <a:schemeClr val="bg1"/>
                </a:solidFill>
                <a:latin typeface="Impact" panose="020B0806030902050204" pitchFamily="34" charset="0"/>
              </a:rPr>
              <a:t>CHECK OUT TODAY’S VIDEO…</a:t>
            </a:r>
            <a:endParaRPr lang="en-GB" sz="3000" dirty="0">
              <a:solidFill>
                <a:schemeClr val="bg1"/>
              </a:solidFill>
              <a:latin typeface="Impact" panose="020B0806030902050204" pitchFamily="34" charset="0"/>
            </a:endParaRPr>
          </a:p>
        </p:txBody>
      </p:sp>
      <p:pic>
        <p:nvPicPr>
          <p:cNvPr id="2" name="Online Media 1" title="How to combat Anxiety, with Daniel &amp; Husnaa #education #mentalhealth  #ethoschallenge #anxiety">
            <a:hlinkClick r:id="" action="ppaction://media"/>
            <a:extLst>
              <a:ext uri="{FF2B5EF4-FFF2-40B4-BE49-F238E27FC236}">
                <a16:creationId xmlns:a16="http://schemas.microsoft.com/office/drawing/2014/main" id="{9D9F137A-D34B-4A6E-B2B7-C5326F5047B6}"/>
              </a:ext>
            </a:extLst>
          </p:cNvPr>
          <p:cNvPicPr>
            <a:picLocks noRot="1" noChangeAspect="1"/>
          </p:cNvPicPr>
          <p:nvPr>
            <a:videoFile r:link="rId1"/>
          </p:nvPr>
        </p:nvPicPr>
        <p:blipFill>
          <a:blip r:embed="rId9"/>
          <a:stretch>
            <a:fillRect/>
          </a:stretch>
        </p:blipFill>
        <p:spPr>
          <a:xfrm>
            <a:off x="2744911" y="1621133"/>
            <a:ext cx="7010400" cy="3943350"/>
          </a:xfrm>
          <a:prstGeom prst="rect">
            <a:avLst/>
          </a:prstGeom>
        </p:spPr>
      </p:pic>
    </p:spTree>
    <p:extLst>
      <p:ext uri="{BB962C8B-B14F-4D97-AF65-F5344CB8AC3E}">
        <p14:creationId xmlns:p14="http://schemas.microsoft.com/office/powerpoint/2010/main" val="65240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1C654-308F-47C7-81F2-0261AF880F6E}"/>
              </a:ext>
            </a:extLst>
          </p:cNvPr>
          <p:cNvSpPr/>
          <p:nvPr/>
        </p:nvSpPr>
        <p:spPr>
          <a:xfrm>
            <a:off x="0" y="565079"/>
            <a:ext cx="12192000" cy="5568594"/>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pic>
        <p:nvPicPr>
          <p:cNvPr id="8" name="Picture 7">
            <a:extLst>
              <a:ext uri="{FF2B5EF4-FFF2-40B4-BE49-F238E27FC236}">
                <a16:creationId xmlns:a16="http://schemas.microsoft.com/office/drawing/2014/main" id="{1C7C076E-5B2E-4209-BD70-B39FE043CABC}"/>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r="3134" b="18865"/>
          <a:stretch/>
        </p:blipFill>
        <p:spPr>
          <a:xfrm>
            <a:off x="128585" y="1848364"/>
            <a:ext cx="5089209" cy="3418285"/>
          </a:xfrm>
          <a:prstGeom prst="rect">
            <a:avLst/>
          </a:prstGeom>
        </p:spPr>
      </p:pic>
      <p:sp>
        <p:nvSpPr>
          <p:cNvPr id="12" name="TextBox 11">
            <a:extLst>
              <a:ext uri="{FF2B5EF4-FFF2-40B4-BE49-F238E27FC236}">
                <a16:creationId xmlns:a16="http://schemas.microsoft.com/office/drawing/2014/main" id="{B92B818C-7E25-40AE-A875-FE29A4B142B5}"/>
              </a:ext>
            </a:extLst>
          </p:cNvPr>
          <p:cNvSpPr txBox="1"/>
          <p:nvPr/>
        </p:nvSpPr>
        <p:spPr>
          <a:xfrm>
            <a:off x="1077823" y="2542570"/>
            <a:ext cx="3473625" cy="1569660"/>
          </a:xfrm>
          <a:prstGeom prst="rect">
            <a:avLst/>
          </a:prstGeom>
          <a:noFill/>
        </p:spPr>
        <p:txBody>
          <a:bodyPr wrap="square" rtlCol="0">
            <a:spAutoFit/>
          </a:bodyPr>
          <a:lstStyle/>
          <a:p>
            <a:pPr algn="ctr"/>
            <a:r>
              <a:rPr lang="en-GB" sz="3200" dirty="0">
                <a:solidFill>
                  <a:srgbClr val="6555A0"/>
                </a:solidFill>
                <a:latin typeface="Impact" panose="020B0806030902050204" pitchFamily="34" charset="0"/>
              </a:rPr>
              <a:t>Why does a crisis makes us feel anxious?</a:t>
            </a:r>
          </a:p>
        </p:txBody>
      </p:sp>
      <p:sp>
        <p:nvSpPr>
          <p:cNvPr id="13" name="TextBox 12">
            <a:extLst>
              <a:ext uri="{FF2B5EF4-FFF2-40B4-BE49-F238E27FC236}">
                <a16:creationId xmlns:a16="http://schemas.microsoft.com/office/drawing/2014/main" id="{788A5E84-D93E-4582-9A2A-B4D7962C791E}"/>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4" name="Rectangle 13">
            <a:extLst>
              <a:ext uri="{FF2B5EF4-FFF2-40B4-BE49-F238E27FC236}">
                <a16:creationId xmlns:a16="http://schemas.microsoft.com/office/drawing/2014/main" id="{01C39633-E7AA-4C30-A315-457AEFCBE210}"/>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5" name="Picture 4" descr="A picture containing nature, man, sky, riding&#10;&#10;Description automatically generated">
            <a:extLst>
              <a:ext uri="{FF2B5EF4-FFF2-40B4-BE49-F238E27FC236}">
                <a16:creationId xmlns:a16="http://schemas.microsoft.com/office/drawing/2014/main" id="{E569C879-ED97-4B81-B3DD-C00D39BEBA4F}"/>
              </a:ext>
            </a:extLst>
          </p:cNvPr>
          <p:cNvPicPr>
            <a:picLocks noChangeAspect="1"/>
          </p:cNvPicPr>
          <p:nvPr/>
        </p:nvPicPr>
        <p:blipFill rotWithShape="1">
          <a:blip r:embed="rId4">
            <a:extLst>
              <a:ext uri="{28A0092B-C50C-407E-A947-70E740481C1C}">
                <a14:useLocalDpi xmlns:a14="http://schemas.microsoft.com/office/drawing/2010/main" val="0"/>
              </a:ext>
            </a:extLst>
          </a:blip>
          <a:srcRect l="5041" t="11324" r="4378"/>
          <a:stretch/>
        </p:blipFill>
        <p:spPr>
          <a:xfrm>
            <a:off x="5217794" y="1591350"/>
            <a:ext cx="6674169" cy="3675299"/>
          </a:xfrm>
          <a:prstGeom prst="rect">
            <a:avLst/>
          </a:prstGeom>
        </p:spPr>
      </p:pic>
      <p:grpSp>
        <p:nvGrpSpPr>
          <p:cNvPr id="9" name="Group 8">
            <a:extLst>
              <a:ext uri="{FF2B5EF4-FFF2-40B4-BE49-F238E27FC236}">
                <a16:creationId xmlns:a16="http://schemas.microsoft.com/office/drawing/2014/main" id="{D8ACF7E3-DBC0-4702-9417-B7E624881349}"/>
              </a:ext>
            </a:extLst>
          </p:cNvPr>
          <p:cNvGrpSpPr/>
          <p:nvPr/>
        </p:nvGrpSpPr>
        <p:grpSpPr>
          <a:xfrm>
            <a:off x="3477318" y="5729125"/>
            <a:ext cx="7705725" cy="1056225"/>
            <a:chOff x="3477318" y="5729125"/>
            <a:chExt cx="7705725" cy="1056225"/>
          </a:xfrm>
        </p:grpSpPr>
        <p:sp>
          <p:nvSpPr>
            <p:cNvPr id="10" name="TextBox 9">
              <a:extLst>
                <a:ext uri="{FF2B5EF4-FFF2-40B4-BE49-F238E27FC236}">
                  <a16:creationId xmlns:a16="http://schemas.microsoft.com/office/drawing/2014/main" id="{209361AB-303B-42B0-8F8F-FFF9630C733C}"/>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11" name="Picture 10" descr="A picture containing drawing&#10;&#10;Description automatically generated">
              <a:extLst>
                <a:ext uri="{FF2B5EF4-FFF2-40B4-BE49-F238E27FC236}">
                  <a16:creationId xmlns:a16="http://schemas.microsoft.com/office/drawing/2014/main" id="{6847B35B-496E-4184-8FC1-BF0BB4CE8FAE}"/>
                </a:ext>
              </a:extLst>
            </p:cNvPr>
            <p:cNvPicPr>
              <a:picLocks noChangeAspect="1"/>
            </p:cNvPicPr>
            <p:nvPr/>
          </p:nvPicPr>
          <p:blipFill rotWithShape="1">
            <a:blip r:embed="rId5">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15" name="Picture 2" descr="Facebook - Wikiquote">
              <a:extLst>
                <a:ext uri="{FF2B5EF4-FFF2-40B4-BE49-F238E27FC236}">
                  <a16:creationId xmlns:a16="http://schemas.microsoft.com/office/drawing/2014/main" id="{7F4EF57A-6E80-4AC1-80D4-AC9668A90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Snapchatters are adapting to the COVID-19 health crisis">
              <a:extLst>
                <a:ext uri="{FF2B5EF4-FFF2-40B4-BE49-F238E27FC236}">
                  <a16:creationId xmlns:a16="http://schemas.microsoft.com/office/drawing/2014/main" id="{F1C7C137-D704-4218-9ED6-2CDA1A1965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witter (@Twitter) | Twitter">
              <a:extLst>
                <a:ext uri="{FF2B5EF4-FFF2-40B4-BE49-F238E27FC236}">
                  <a16:creationId xmlns:a16="http://schemas.microsoft.com/office/drawing/2014/main" id="{FD79BFF6-67DA-4C97-BB3C-5DF181DE82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TIC TOC DZ - Home | Facebook">
              <a:extLst>
                <a:ext uri="{FF2B5EF4-FFF2-40B4-BE49-F238E27FC236}">
                  <a16:creationId xmlns:a16="http://schemas.microsoft.com/office/drawing/2014/main" id="{671D9153-A52F-419B-921D-C0F19ADA66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38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B1C654-308F-47C7-81F2-0261AF880F6E}"/>
              </a:ext>
            </a:extLst>
          </p:cNvPr>
          <p:cNvSpPr/>
          <p:nvPr/>
        </p:nvSpPr>
        <p:spPr>
          <a:xfrm>
            <a:off x="0" y="565079"/>
            <a:ext cx="12192000" cy="5568594"/>
          </a:xfrm>
          <a:prstGeom prst="rect">
            <a:avLst/>
          </a:prstGeom>
          <a:solidFill>
            <a:srgbClr val="C30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13" name="TextBox 12">
            <a:extLst>
              <a:ext uri="{FF2B5EF4-FFF2-40B4-BE49-F238E27FC236}">
                <a16:creationId xmlns:a16="http://schemas.microsoft.com/office/drawing/2014/main" id="{788A5E84-D93E-4582-9A2A-B4D7962C791E}"/>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4" name="Rectangle 13">
            <a:extLst>
              <a:ext uri="{FF2B5EF4-FFF2-40B4-BE49-F238E27FC236}">
                <a16:creationId xmlns:a16="http://schemas.microsoft.com/office/drawing/2014/main" id="{01C39633-E7AA-4C30-A315-457AEFCBE210}"/>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sp>
        <p:nvSpPr>
          <p:cNvPr id="9" name="TextBox 8">
            <a:extLst>
              <a:ext uri="{FF2B5EF4-FFF2-40B4-BE49-F238E27FC236}">
                <a16:creationId xmlns:a16="http://schemas.microsoft.com/office/drawing/2014/main" id="{F6EADB8F-AFA6-4C32-85CF-FC8B4B70F600}"/>
              </a:ext>
            </a:extLst>
          </p:cNvPr>
          <p:cNvSpPr txBox="1"/>
          <p:nvPr/>
        </p:nvSpPr>
        <p:spPr>
          <a:xfrm>
            <a:off x="535583" y="1119822"/>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1</a:t>
            </a:r>
          </a:p>
        </p:txBody>
      </p:sp>
      <p:sp>
        <p:nvSpPr>
          <p:cNvPr id="10" name="TextBox 9">
            <a:extLst>
              <a:ext uri="{FF2B5EF4-FFF2-40B4-BE49-F238E27FC236}">
                <a16:creationId xmlns:a16="http://schemas.microsoft.com/office/drawing/2014/main" id="{328CA2AD-23CB-4C60-B8A1-2FB2A49C394D}"/>
              </a:ext>
            </a:extLst>
          </p:cNvPr>
          <p:cNvSpPr txBox="1"/>
          <p:nvPr/>
        </p:nvSpPr>
        <p:spPr>
          <a:xfrm>
            <a:off x="2705037" y="2781973"/>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2</a:t>
            </a:r>
          </a:p>
        </p:txBody>
      </p:sp>
      <p:sp>
        <p:nvSpPr>
          <p:cNvPr id="11" name="TextBox 10">
            <a:extLst>
              <a:ext uri="{FF2B5EF4-FFF2-40B4-BE49-F238E27FC236}">
                <a16:creationId xmlns:a16="http://schemas.microsoft.com/office/drawing/2014/main" id="{5132D426-886B-4CF9-9A72-27676366C53B}"/>
              </a:ext>
            </a:extLst>
          </p:cNvPr>
          <p:cNvSpPr txBox="1"/>
          <p:nvPr/>
        </p:nvSpPr>
        <p:spPr>
          <a:xfrm>
            <a:off x="470514" y="4517100"/>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3</a:t>
            </a:r>
          </a:p>
        </p:txBody>
      </p:sp>
      <p:sp>
        <p:nvSpPr>
          <p:cNvPr id="15" name="TextBox 14">
            <a:extLst>
              <a:ext uri="{FF2B5EF4-FFF2-40B4-BE49-F238E27FC236}">
                <a16:creationId xmlns:a16="http://schemas.microsoft.com/office/drawing/2014/main" id="{6095FC2A-1A6D-429E-A8A7-0B586B15D4D3}"/>
              </a:ext>
            </a:extLst>
          </p:cNvPr>
          <p:cNvSpPr txBox="1"/>
          <p:nvPr/>
        </p:nvSpPr>
        <p:spPr>
          <a:xfrm>
            <a:off x="6486935" y="1156615"/>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4</a:t>
            </a:r>
          </a:p>
        </p:txBody>
      </p:sp>
      <p:sp>
        <p:nvSpPr>
          <p:cNvPr id="16" name="TextBox 15">
            <a:extLst>
              <a:ext uri="{FF2B5EF4-FFF2-40B4-BE49-F238E27FC236}">
                <a16:creationId xmlns:a16="http://schemas.microsoft.com/office/drawing/2014/main" id="{8D94160D-BC46-4B5C-85C9-324FA1A4EEE4}"/>
              </a:ext>
            </a:extLst>
          </p:cNvPr>
          <p:cNvSpPr txBox="1"/>
          <p:nvPr/>
        </p:nvSpPr>
        <p:spPr>
          <a:xfrm>
            <a:off x="8963435" y="2861763"/>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5</a:t>
            </a:r>
          </a:p>
        </p:txBody>
      </p:sp>
      <p:sp>
        <p:nvSpPr>
          <p:cNvPr id="19" name="Rectangle 18">
            <a:extLst>
              <a:ext uri="{FF2B5EF4-FFF2-40B4-BE49-F238E27FC236}">
                <a16:creationId xmlns:a16="http://schemas.microsoft.com/office/drawing/2014/main" id="{35CFCAFD-1380-43C6-813B-07AE394B46A7}"/>
              </a:ext>
            </a:extLst>
          </p:cNvPr>
          <p:cNvSpPr/>
          <p:nvPr/>
        </p:nvSpPr>
        <p:spPr>
          <a:xfrm>
            <a:off x="1426384" y="1550709"/>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Accept</a:t>
            </a:r>
            <a:endParaRPr lang="en-GB" sz="2800" dirty="0">
              <a:solidFill>
                <a:schemeClr val="bg1"/>
              </a:solidFill>
            </a:endParaRPr>
          </a:p>
        </p:txBody>
      </p:sp>
      <p:sp>
        <p:nvSpPr>
          <p:cNvPr id="20" name="Rectangle 19">
            <a:extLst>
              <a:ext uri="{FF2B5EF4-FFF2-40B4-BE49-F238E27FC236}">
                <a16:creationId xmlns:a16="http://schemas.microsoft.com/office/drawing/2014/main" id="{ACA10E54-B2F4-48D6-ADCB-57E64D5F0A9A}"/>
              </a:ext>
            </a:extLst>
          </p:cNvPr>
          <p:cNvSpPr/>
          <p:nvPr/>
        </p:nvSpPr>
        <p:spPr>
          <a:xfrm>
            <a:off x="3671435" y="3212860"/>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Engage</a:t>
            </a:r>
            <a:endParaRPr lang="en-GB" sz="2800" dirty="0">
              <a:solidFill>
                <a:schemeClr val="bg1"/>
              </a:solidFill>
            </a:endParaRPr>
          </a:p>
        </p:txBody>
      </p:sp>
      <p:sp>
        <p:nvSpPr>
          <p:cNvPr id="21" name="Rectangle 20">
            <a:extLst>
              <a:ext uri="{FF2B5EF4-FFF2-40B4-BE49-F238E27FC236}">
                <a16:creationId xmlns:a16="http://schemas.microsoft.com/office/drawing/2014/main" id="{CC8B90B8-AA54-404F-B389-F6DC49421528}"/>
              </a:ext>
            </a:extLst>
          </p:cNvPr>
          <p:cNvSpPr/>
          <p:nvPr/>
        </p:nvSpPr>
        <p:spPr>
          <a:xfrm>
            <a:off x="1512997" y="4883645"/>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Move</a:t>
            </a:r>
            <a:endParaRPr lang="en-GB" sz="2800" dirty="0">
              <a:solidFill>
                <a:schemeClr val="bg1"/>
              </a:solidFill>
            </a:endParaRPr>
          </a:p>
        </p:txBody>
      </p:sp>
      <p:sp>
        <p:nvSpPr>
          <p:cNvPr id="23" name="Rectangle 22">
            <a:extLst>
              <a:ext uri="{FF2B5EF4-FFF2-40B4-BE49-F238E27FC236}">
                <a16:creationId xmlns:a16="http://schemas.microsoft.com/office/drawing/2014/main" id="{3D507612-B4C5-4FEB-889D-3418585E5F20}"/>
              </a:ext>
            </a:extLst>
          </p:cNvPr>
          <p:cNvSpPr/>
          <p:nvPr/>
        </p:nvSpPr>
        <p:spPr>
          <a:xfrm>
            <a:off x="10191210" y="3268802"/>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Learn </a:t>
            </a:r>
            <a:endParaRPr lang="en-GB" sz="2800" dirty="0">
              <a:solidFill>
                <a:schemeClr val="bg1"/>
              </a:solidFill>
            </a:endParaRPr>
          </a:p>
        </p:txBody>
      </p:sp>
      <p:sp>
        <p:nvSpPr>
          <p:cNvPr id="24" name="Rectangle 23">
            <a:extLst>
              <a:ext uri="{FF2B5EF4-FFF2-40B4-BE49-F238E27FC236}">
                <a16:creationId xmlns:a16="http://schemas.microsoft.com/office/drawing/2014/main" id="{FBF1FEA3-7E46-4BFB-B739-3D63BC770141}"/>
              </a:ext>
            </a:extLst>
          </p:cNvPr>
          <p:cNvSpPr/>
          <p:nvPr/>
        </p:nvSpPr>
        <p:spPr>
          <a:xfrm>
            <a:off x="7634634" y="1643948"/>
            <a:ext cx="2092789" cy="769441"/>
          </a:xfrm>
          <a:prstGeom prst="rect">
            <a:avLst/>
          </a:prstGeom>
        </p:spPr>
        <p:txBody>
          <a:bodyPr wrap="square">
            <a:spAutoFit/>
          </a:bodyPr>
          <a:lstStyle/>
          <a:p>
            <a:r>
              <a:rPr lang="en-GB" sz="4400" dirty="0">
                <a:solidFill>
                  <a:schemeClr val="bg1"/>
                </a:solidFill>
                <a:latin typeface="Impact" panose="020B0806030902050204" pitchFamily="34" charset="0"/>
              </a:rPr>
              <a:t>Pause</a:t>
            </a:r>
            <a:endParaRPr lang="en-GB" sz="2800" dirty="0">
              <a:solidFill>
                <a:schemeClr val="bg1"/>
              </a:solidFill>
            </a:endParaRPr>
          </a:p>
        </p:txBody>
      </p:sp>
      <p:sp>
        <p:nvSpPr>
          <p:cNvPr id="2" name="Rectangle 1">
            <a:extLst>
              <a:ext uri="{FF2B5EF4-FFF2-40B4-BE49-F238E27FC236}">
                <a16:creationId xmlns:a16="http://schemas.microsoft.com/office/drawing/2014/main" id="{812EA5C3-AB59-4ABF-90A6-069C801D493A}"/>
              </a:ext>
            </a:extLst>
          </p:cNvPr>
          <p:cNvSpPr/>
          <p:nvPr/>
        </p:nvSpPr>
        <p:spPr>
          <a:xfrm>
            <a:off x="2559391" y="756747"/>
            <a:ext cx="6743700" cy="569943"/>
          </a:xfrm>
          <a:prstGeom prst="rect">
            <a:avLst/>
          </a:prstGeom>
          <a:solidFill>
            <a:srgbClr val="6555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92B818C-7E25-40AE-A875-FE29A4B142B5}"/>
              </a:ext>
            </a:extLst>
          </p:cNvPr>
          <p:cNvSpPr txBox="1"/>
          <p:nvPr/>
        </p:nvSpPr>
        <p:spPr>
          <a:xfrm>
            <a:off x="1967775" y="769687"/>
            <a:ext cx="7926932" cy="584775"/>
          </a:xfrm>
          <a:prstGeom prst="rect">
            <a:avLst/>
          </a:prstGeom>
          <a:noFill/>
        </p:spPr>
        <p:txBody>
          <a:bodyPr wrap="square" rtlCol="0">
            <a:spAutoFit/>
          </a:bodyPr>
          <a:lstStyle/>
          <a:p>
            <a:pPr algn="ctr"/>
            <a:r>
              <a:rPr lang="en-GB" sz="3200" dirty="0">
                <a:solidFill>
                  <a:schemeClr val="bg1"/>
                </a:solidFill>
                <a:latin typeface="Impact" panose="020B0806030902050204" pitchFamily="34" charset="0"/>
              </a:rPr>
              <a:t>5 keys to combat anxiety</a:t>
            </a:r>
          </a:p>
        </p:txBody>
      </p:sp>
      <p:pic>
        <p:nvPicPr>
          <p:cNvPr id="6" name="Picture 5" descr="A desktop computer sitting on top of a computer&#10;&#10;Description automatically generated">
            <a:extLst>
              <a:ext uri="{FF2B5EF4-FFF2-40B4-BE49-F238E27FC236}">
                <a16:creationId xmlns:a16="http://schemas.microsoft.com/office/drawing/2014/main" id="{FE22CDBC-F65A-4802-9014-B0364E0A0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963" y="1336494"/>
            <a:ext cx="2152931" cy="1623462"/>
          </a:xfrm>
          <a:prstGeom prst="rect">
            <a:avLst/>
          </a:prstGeom>
        </p:spPr>
      </p:pic>
      <p:pic>
        <p:nvPicPr>
          <p:cNvPr id="25" name="Picture 24" descr="A close up of a light&#10;&#10;Description automatically generated">
            <a:extLst>
              <a:ext uri="{FF2B5EF4-FFF2-40B4-BE49-F238E27FC236}">
                <a16:creationId xmlns:a16="http://schemas.microsoft.com/office/drawing/2014/main" id="{F81AC867-E261-419B-9EC1-2D1AF6E4B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244" y="1505986"/>
            <a:ext cx="2304576" cy="1536913"/>
          </a:xfrm>
          <a:prstGeom prst="rect">
            <a:avLst/>
          </a:prstGeom>
        </p:spPr>
      </p:pic>
      <p:pic>
        <p:nvPicPr>
          <p:cNvPr id="27" name="Picture 26" descr="A screen shot of a computer&#10;&#10;Description automatically generated">
            <a:extLst>
              <a:ext uri="{FF2B5EF4-FFF2-40B4-BE49-F238E27FC236}">
                <a16:creationId xmlns:a16="http://schemas.microsoft.com/office/drawing/2014/main" id="{DE60D1BA-EEF7-40FA-AAB1-6C6CDFE43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43" y="2879152"/>
            <a:ext cx="2250795" cy="1588423"/>
          </a:xfrm>
          <a:prstGeom prst="rect">
            <a:avLst/>
          </a:prstGeom>
        </p:spPr>
      </p:pic>
      <p:pic>
        <p:nvPicPr>
          <p:cNvPr id="29" name="Picture 28" descr="A picture containing person, man, sitting, water&#10;&#10;Description automatically generated">
            <a:extLst>
              <a:ext uri="{FF2B5EF4-FFF2-40B4-BE49-F238E27FC236}">
                <a16:creationId xmlns:a16="http://schemas.microsoft.com/office/drawing/2014/main" id="{0113A5A0-50CB-43E4-BB5D-0E701176F0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3720" y="4347868"/>
            <a:ext cx="2365705" cy="1577137"/>
          </a:xfrm>
          <a:prstGeom prst="rect">
            <a:avLst/>
          </a:prstGeom>
        </p:spPr>
      </p:pic>
      <p:pic>
        <p:nvPicPr>
          <p:cNvPr id="31" name="Picture 30" descr="A picture containing table, food, wooden, board&#10;&#10;Description automatically generated">
            <a:extLst>
              <a:ext uri="{FF2B5EF4-FFF2-40B4-BE49-F238E27FC236}">
                <a16:creationId xmlns:a16="http://schemas.microsoft.com/office/drawing/2014/main" id="{6AB5D9DD-1A27-424E-BCB4-63C8BF12C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9181" y="2836360"/>
            <a:ext cx="2501566" cy="1661546"/>
          </a:xfrm>
          <a:prstGeom prst="rect">
            <a:avLst/>
          </a:prstGeom>
        </p:spPr>
      </p:pic>
      <p:grpSp>
        <p:nvGrpSpPr>
          <p:cNvPr id="26" name="Group 25">
            <a:extLst>
              <a:ext uri="{FF2B5EF4-FFF2-40B4-BE49-F238E27FC236}">
                <a16:creationId xmlns:a16="http://schemas.microsoft.com/office/drawing/2014/main" id="{E3FB71B2-4783-4A10-873E-9923A1B90607}"/>
              </a:ext>
            </a:extLst>
          </p:cNvPr>
          <p:cNvGrpSpPr/>
          <p:nvPr/>
        </p:nvGrpSpPr>
        <p:grpSpPr>
          <a:xfrm>
            <a:off x="4566377" y="5729125"/>
            <a:ext cx="7705725" cy="1056225"/>
            <a:chOff x="3477318" y="5729125"/>
            <a:chExt cx="7705725" cy="1056225"/>
          </a:xfrm>
        </p:grpSpPr>
        <p:sp>
          <p:nvSpPr>
            <p:cNvPr id="28" name="TextBox 27">
              <a:extLst>
                <a:ext uri="{FF2B5EF4-FFF2-40B4-BE49-F238E27FC236}">
                  <a16:creationId xmlns:a16="http://schemas.microsoft.com/office/drawing/2014/main" id="{24278F89-29F9-41A2-AC01-0B57A2137DCE}"/>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30" name="Picture 29" descr="A picture containing drawing&#10;&#10;Description automatically generated">
              <a:extLst>
                <a:ext uri="{FF2B5EF4-FFF2-40B4-BE49-F238E27FC236}">
                  <a16:creationId xmlns:a16="http://schemas.microsoft.com/office/drawing/2014/main" id="{1CF202E0-1007-4A6E-9052-D6F8CCEE0466}"/>
                </a:ext>
              </a:extLst>
            </p:cNvPr>
            <p:cNvPicPr>
              <a:picLocks noChangeAspect="1"/>
            </p:cNvPicPr>
            <p:nvPr/>
          </p:nvPicPr>
          <p:blipFill rotWithShape="1">
            <a:blip r:embed="rId9">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32" name="Picture 2" descr="Facebook - Wikiquote">
              <a:extLst>
                <a:ext uri="{FF2B5EF4-FFF2-40B4-BE49-F238E27FC236}">
                  <a16:creationId xmlns:a16="http://schemas.microsoft.com/office/drawing/2014/main" id="{32F96DD4-8F64-4807-A6F3-F32C446B75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ow Snapchatters are adapting to the COVID-19 health crisis">
              <a:extLst>
                <a:ext uri="{FF2B5EF4-FFF2-40B4-BE49-F238E27FC236}">
                  <a16:creationId xmlns:a16="http://schemas.microsoft.com/office/drawing/2014/main" id="{7B7D10CE-4F9A-4AD1-ACDA-0DB9E28765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witter (@Twitter) | Twitter">
              <a:extLst>
                <a:ext uri="{FF2B5EF4-FFF2-40B4-BE49-F238E27FC236}">
                  <a16:creationId xmlns:a16="http://schemas.microsoft.com/office/drawing/2014/main" id="{3A31F47D-7100-499C-BFFC-7229B217EB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TIC TOC DZ - Home | Facebook">
              <a:extLst>
                <a:ext uri="{FF2B5EF4-FFF2-40B4-BE49-F238E27FC236}">
                  <a16:creationId xmlns:a16="http://schemas.microsoft.com/office/drawing/2014/main" id="{8668AF36-8D6C-4E75-B63C-591E0843DB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518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504825"/>
            <a:ext cx="12192000" cy="5670352"/>
          </a:xfrm>
          <a:prstGeom prst="rect">
            <a:avLst/>
          </a:prstGeom>
          <a:solidFill>
            <a:srgbClr val="65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2" name="TextBox 1">
            <a:extLst>
              <a:ext uri="{FF2B5EF4-FFF2-40B4-BE49-F238E27FC236}">
                <a16:creationId xmlns:a16="http://schemas.microsoft.com/office/drawing/2014/main" id="{2C8C092C-72AC-4E48-A23E-CE082383290A}"/>
              </a:ext>
            </a:extLst>
          </p:cNvPr>
          <p:cNvSpPr txBox="1"/>
          <p:nvPr/>
        </p:nvSpPr>
        <p:spPr>
          <a:xfrm>
            <a:off x="1736586" y="526294"/>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1</a:t>
            </a:r>
          </a:p>
        </p:txBody>
      </p:sp>
      <p:sp>
        <p:nvSpPr>
          <p:cNvPr id="11" name="Rectangle 10">
            <a:extLst>
              <a:ext uri="{FF2B5EF4-FFF2-40B4-BE49-F238E27FC236}">
                <a16:creationId xmlns:a16="http://schemas.microsoft.com/office/drawing/2014/main" id="{19D2EE29-76B1-4EA1-BDC2-9E140AA847EC}"/>
              </a:ext>
            </a:extLst>
          </p:cNvPr>
          <p:cNvSpPr/>
          <p:nvPr/>
        </p:nvSpPr>
        <p:spPr>
          <a:xfrm>
            <a:off x="2808511" y="726349"/>
            <a:ext cx="8397043" cy="1708160"/>
          </a:xfrm>
          <a:prstGeom prst="rect">
            <a:avLst/>
          </a:prstGeom>
        </p:spPr>
        <p:txBody>
          <a:bodyPr wrap="square">
            <a:spAutoFit/>
          </a:bodyPr>
          <a:lstStyle/>
          <a:p>
            <a:r>
              <a:rPr lang="en-GB" sz="3300" dirty="0">
                <a:solidFill>
                  <a:schemeClr val="bg1"/>
                </a:solidFill>
                <a:latin typeface="Impact" panose="020B0806030902050204" pitchFamily="34" charset="0"/>
              </a:rPr>
              <a:t>Accept </a:t>
            </a:r>
            <a:r>
              <a:rPr lang="en-GB" dirty="0">
                <a:solidFill>
                  <a:schemeClr val="bg1"/>
                </a:solidFill>
              </a:rPr>
              <a:t>When it is a strange and difficult time, it is okay to give yourself permission to grieve and feel sad about how different life looks and that there are things that you can’t do any more. Grieving doesn’t mean staying in a place of sadness but dealing with your emotions until you finally come to a place of acceptance.</a:t>
            </a:r>
          </a:p>
          <a:p>
            <a:endParaRPr lang="en-GB" dirty="0">
              <a:solidFill>
                <a:schemeClr val="bg1"/>
              </a:solidFill>
            </a:endParaRPr>
          </a:p>
        </p:txBody>
      </p:sp>
      <p:sp>
        <p:nvSpPr>
          <p:cNvPr id="12" name="TextBox 11">
            <a:extLst>
              <a:ext uri="{FF2B5EF4-FFF2-40B4-BE49-F238E27FC236}">
                <a16:creationId xmlns:a16="http://schemas.microsoft.com/office/drawing/2014/main" id="{C3CB1D8B-EB70-4572-BEE4-BB2FFF00CBDA}"/>
              </a:ext>
            </a:extLst>
          </p:cNvPr>
          <p:cNvSpPr txBox="1"/>
          <p:nvPr/>
        </p:nvSpPr>
        <p:spPr>
          <a:xfrm>
            <a:off x="1711231" y="2292356"/>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2</a:t>
            </a:r>
          </a:p>
        </p:txBody>
      </p:sp>
      <p:sp>
        <p:nvSpPr>
          <p:cNvPr id="13" name="Rectangle 12">
            <a:extLst>
              <a:ext uri="{FF2B5EF4-FFF2-40B4-BE49-F238E27FC236}">
                <a16:creationId xmlns:a16="http://schemas.microsoft.com/office/drawing/2014/main" id="{2D93C70F-1F78-4FB4-A537-9AA426C53120}"/>
              </a:ext>
            </a:extLst>
          </p:cNvPr>
          <p:cNvSpPr/>
          <p:nvPr/>
        </p:nvSpPr>
        <p:spPr>
          <a:xfrm>
            <a:off x="2808511" y="2439667"/>
            <a:ext cx="8789931" cy="1154162"/>
          </a:xfrm>
          <a:prstGeom prst="rect">
            <a:avLst/>
          </a:prstGeom>
        </p:spPr>
        <p:txBody>
          <a:bodyPr wrap="square">
            <a:spAutoFit/>
          </a:bodyPr>
          <a:lstStyle/>
          <a:p>
            <a:r>
              <a:rPr lang="en-GB" sz="3300" dirty="0">
                <a:solidFill>
                  <a:schemeClr val="bg1"/>
                </a:solidFill>
                <a:latin typeface="Impact" panose="020B0806030902050204" pitchFamily="34" charset="0"/>
              </a:rPr>
              <a:t>Engage </a:t>
            </a:r>
            <a:r>
              <a:rPr lang="en-GB" dirty="0">
                <a:solidFill>
                  <a:schemeClr val="bg1"/>
                </a:solidFill>
              </a:rPr>
              <a:t>Look for ways to have face to face time with others. Try using free video apps if you can’t meet in person. Seeing someone’s face and hearing their voice always leads to a greater sense of connection than just texting to chat or posting images online.</a:t>
            </a:r>
          </a:p>
        </p:txBody>
      </p:sp>
      <p:sp>
        <p:nvSpPr>
          <p:cNvPr id="14" name="TextBox 13">
            <a:extLst>
              <a:ext uri="{FF2B5EF4-FFF2-40B4-BE49-F238E27FC236}">
                <a16:creationId xmlns:a16="http://schemas.microsoft.com/office/drawing/2014/main" id="{22C69628-5882-429F-9DD4-071F00F9B38D}"/>
              </a:ext>
            </a:extLst>
          </p:cNvPr>
          <p:cNvSpPr txBox="1"/>
          <p:nvPr/>
        </p:nvSpPr>
        <p:spPr>
          <a:xfrm>
            <a:off x="1671517" y="3923572"/>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3</a:t>
            </a:r>
          </a:p>
        </p:txBody>
      </p:sp>
      <p:sp>
        <p:nvSpPr>
          <p:cNvPr id="15" name="Rectangle 14">
            <a:extLst>
              <a:ext uri="{FF2B5EF4-FFF2-40B4-BE49-F238E27FC236}">
                <a16:creationId xmlns:a16="http://schemas.microsoft.com/office/drawing/2014/main" id="{E777EFC5-D6C2-410A-97E7-07B67002B713}"/>
              </a:ext>
            </a:extLst>
          </p:cNvPr>
          <p:cNvSpPr/>
          <p:nvPr/>
        </p:nvSpPr>
        <p:spPr>
          <a:xfrm>
            <a:off x="2833866" y="4151001"/>
            <a:ext cx="8102403" cy="1708160"/>
          </a:xfrm>
          <a:prstGeom prst="rect">
            <a:avLst/>
          </a:prstGeom>
        </p:spPr>
        <p:txBody>
          <a:bodyPr wrap="square">
            <a:spAutoFit/>
          </a:bodyPr>
          <a:lstStyle/>
          <a:p>
            <a:r>
              <a:rPr lang="en-GB" sz="3300" dirty="0">
                <a:solidFill>
                  <a:schemeClr val="bg1"/>
                </a:solidFill>
                <a:latin typeface="Impact" panose="020B0806030902050204" pitchFamily="34" charset="0"/>
              </a:rPr>
              <a:t>Move </a:t>
            </a:r>
            <a:r>
              <a:rPr lang="en-GB" dirty="0">
                <a:solidFill>
                  <a:schemeClr val="bg1"/>
                </a:solidFill>
              </a:rPr>
              <a:t>Try doing exercise or help with practical stuff around the house. Exercise gets rid of adrenaline and causes the release of endorphins which is a happy hormone! Helping and engaging with something practical for someone else can take your mind off anxious thoughts and leave you with a sense of achievement.</a:t>
            </a:r>
          </a:p>
          <a:p>
            <a:endParaRPr lang="en-GB" dirty="0">
              <a:solidFill>
                <a:schemeClr val="bg1"/>
              </a:solidFill>
            </a:endParaRPr>
          </a:p>
        </p:txBody>
      </p:sp>
      <p:sp>
        <p:nvSpPr>
          <p:cNvPr id="16" name="TextBox 15">
            <a:extLst>
              <a:ext uri="{FF2B5EF4-FFF2-40B4-BE49-F238E27FC236}">
                <a16:creationId xmlns:a16="http://schemas.microsoft.com/office/drawing/2014/main" id="{D60B2015-336D-4080-A396-1EA39C5D0E30}"/>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7" name="Rectangle 16">
            <a:extLst>
              <a:ext uri="{FF2B5EF4-FFF2-40B4-BE49-F238E27FC236}">
                <a16:creationId xmlns:a16="http://schemas.microsoft.com/office/drawing/2014/main" id="{CBFF3F29-B554-4939-85A6-050D4F060AB1}"/>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grpSp>
        <p:nvGrpSpPr>
          <p:cNvPr id="19" name="Group 18">
            <a:extLst>
              <a:ext uri="{FF2B5EF4-FFF2-40B4-BE49-F238E27FC236}">
                <a16:creationId xmlns:a16="http://schemas.microsoft.com/office/drawing/2014/main" id="{20DA2C05-E209-4BAC-A232-F7E95B4C0BEE}"/>
              </a:ext>
            </a:extLst>
          </p:cNvPr>
          <p:cNvGrpSpPr/>
          <p:nvPr/>
        </p:nvGrpSpPr>
        <p:grpSpPr>
          <a:xfrm>
            <a:off x="3477318" y="5729125"/>
            <a:ext cx="7705725" cy="1056225"/>
            <a:chOff x="3477318" y="5729125"/>
            <a:chExt cx="7705725" cy="1056225"/>
          </a:xfrm>
        </p:grpSpPr>
        <p:sp>
          <p:nvSpPr>
            <p:cNvPr id="20" name="TextBox 19">
              <a:extLst>
                <a:ext uri="{FF2B5EF4-FFF2-40B4-BE49-F238E27FC236}">
                  <a16:creationId xmlns:a16="http://schemas.microsoft.com/office/drawing/2014/main" id="{8315D53C-9BEC-49BA-9840-D3FE3C9A49A8}"/>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21" name="Picture 20" descr="A picture containing drawing&#10;&#10;Description automatically generated">
              <a:extLst>
                <a:ext uri="{FF2B5EF4-FFF2-40B4-BE49-F238E27FC236}">
                  <a16:creationId xmlns:a16="http://schemas.microsoft.com/office/drawing/2014/main" id="{32930A82-28B2-4F70-A5A3-6A56A811EECA}"/>
                </a:ext>
              </a:extLst>
            </p:cNvPr>
            <p:cNvPicPr>
              <a:picLocks noChangeAspect="1"/>
            </p:cNvPicPr>
            <p:nvPr/>
          </p:nvPicPr>
          <p:blipFill rotWithShape="1">
            <a:blip r:embed="rId3">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22" name="Picture 2" descr="Facebook - Wikiquote">
              <a:extLst>
                <a:ext uri="{FF2B5EF4-FFF2-40B4-BE49-F238E27FC236}">
                  <a16:creationId xmlns:a16="http://schemas.microsoft.com/office/drawing/2014/main" id="{18CBA98F-8DE6-4ABA-904C-8F6E35F2E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ow Snapchatters are adapting to the COVID-19 health crisis">
              <a:extLst>
                <a:ext uri="{FF2B5EF4-FFF2-40B4-BE49-F238E27FC236}">
                  <a16:creationId xmlns:a16="http://schemas.microsoft.com/office/drawing/2014/main" id="{D2C5AE13-F4D6-4933-B42A-5E6F98FDC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Twitter (@Twitter) | Twitter">
              <a:extLst>
                <a:ext uri="{FF2B5EF4-FFF2-40B4-BE49-F238E27FC236}">
                  <a16:creationId xmlns:a16="http://schemas.microsoft.com/office/drawing/2014/main" id="{281697C0-B42C-48DD-AA92-B15AF8FE1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TIC TOC DZ - Home | Facebook">
              <a:extLst>
                <a:ext uri="{FF2B5EF4-FFF2-40B4-BE49-F238E27FC236}">
                  <a16:creationId xmlns:a16="http://schemas.microsoft.com/office/drawing/2014/main" id="{C916D957-CDE6-49FF-A31B-9EF8CA2A9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508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504825"/>
            <a:ext cx="12192000" cy="5670352"/>
          </a:xfrm>
          <a:prstGeom prst="rect">
            <a:avLst/>
          </a:prstGeom>
          <a:solidFill>
            <a:srgbClr val="65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sp>
        <p:nvSpPr>
          <p:cNvPr id="2" name="TextBox 1">
            <a:extLst>
              <a:ext uri="{FF2B5EF4-FFF2-40B4-BE49-F238E27FC236}">
                <a16:creationId xmlns:a16="http://schemas.microsoft.com/office/drawing/2014/main" id="{2C8C092C-72AC-4E48-A23E-CE082383290A}"/>
              </a:ext>
            </a:extLst>
          </p:cNvPr>
          <p:cNvSpPr txBox="1"/>
          <p:nvPr/>
        </p:nvSpPr>
        <p:spPr>
          <a:xfrm>
            <a:off x="1711231" y="1242455"/>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4</a:t>
            </a:r>
          </a:p>
        </p:txBody>
      </p:sp>
      <p:sp>
        <p:nvSpPr>
          <p:cNvPr id="11" name="Rectangle 10">
            <a:extLst>
              <a:ext uri="{FF2B5EF4-FFF2-40B4-BE49-F238E27FC236}">
                <a16:creationId xmlns:a16="http://schemas.microsoft.com/office/drawing/2014/main" id="{19D2EE29-76B1-4EA1-BDC2-9E140AA847EC}"/>
              </a:ext>
            </a:extLst>
          </p:cNvPr>
          <p:cNvSpPr/>
          <p:nvPr/>
        </p:nvSpPr>
        <p:spPr>
          <a:xfrm>
            <a:off x="2857868" y="1416434"/>
            <a:ext cx="8397043" cy="1708160"/>
          </a:xfrm>
          <a:prstGeom prst="rect">
            <a:avLst/>
          </a:prstGeom>
        </p:spPr>
        <p:txBody>
          <a:bodyPr wrap="square">
            <a:spAutoFit/>
          </a:bodyPr>
          <a:lstStyle/>
          <a:p>
            <a:r>
              <a:rPr lang="en-GB" sz="3300" dirty="0">
                <a:solidFill>
                  <a:schemeClr val="bg1"/>
                </a:solidFill>
                <a:latin typeface="Impact" panose="020B0806030902050204" pitchFamily="34" charset="0"/>
              </a:rPr>
              <a:t>Pause </a:t>
            </a:r>
            <a:r>
              <a:rPr lang="en-GB" dirty="0">
                <a:solidFill>
                  <a:schemeClr val="bg1"/>
                </a:solidFill>
              </a:rPr>
              <a:t>Take 10-15 minutes a day just being quiet and becoming aware of how your body is feeling. This could look practising mindfulness, having some quiet time or taking deep breaths. Some people pray as a way of connecting with themselves and their spirituality. Have an attitude of gratitude! Taking time out means being thankful for the good things that you do still have in your life.</a:t>
            </a:r>
          </a:p>
        </p:txBody>
      </p:sp>
      <p:sp>
        <p:nvSpPr>
          <p:cNvPr id="12" name="TextBox 11">
            <a:extLst>
              <a:ext uri="{FF2B5EF4-FFF2-40B4-BE49-F238E27FC236}">
                <a16:creationId xmlns:a16="http://schemas.microsoft.com/office/drawing/2014/main" id="{C3CB1D8B-EB70-4572-BEE4-BB2FFF00CBDA}"/>
              </a:ext>
            </a:extLst>
          </p:cNvPr>
          <p:cNvSpPr txBox="1"/>
          <p:nvPr/>
        </p:nvSpPr>
        <p:spPr>
          <a:xfrm>
            <a:off x="1711231" y="3143212"/>
            <a:ext cx="2194560" cy="1631216"/>
          </a:xfrm>
          <a:prstGeom prst="rect">
            <a:avLst/>
          </a:prstGeom>
          <a:noFill/>
        </p:spPr>
        <p:txBody>
          <a:bodyPr wrap="square" rtlCol="0">
            <a:spAutoFit/>
          </a:bodyPr>
          <a:lstStyle/>
          <a:p>
            <a:r>
              <a:rPr lang="en-GB" sz="10000" dirty="0">
                <a:solidFill>
                  <a:srgbClr val="67C3CE"/>
                </a:solidFill>
                <a:latin typeface="Impact" panose="020B0806030902050204" pitchFamily="34" charset="0"/>
              </a:rPr>
              <a:t>5</a:t>
            </a:r>
          </a:p>
        </p:txBody>
      </p:sp>
      <p:sp>
        <p:nvSpPr>
          <p:cNvPr id="13" name="Rectangle 12">
            <a:extLst>
              <a:ext uri="{FF2B5EF4-FFF2-40B4-BE49-F238E27FC236}">
                <a16:creationId xmlns:a16="http://schemas.microsoft.com/office/drawing/2014/main" id="{2D93C70F-1F78-4FB4-A537-9AA426C53120}"/>
              </a:ext>
            </a:extLst>
          </p:cNvPr>
          <p:cNvSpPr/>
          <p:nvPr/>
        </p:nvSpPr>
        <p:spPr>
          <a:xfrm>
            <a:off x="2857868" y="3365170"/>
            <a:ext cx="8789931" cy="1708160"/>
          </a:xfrm>
          <a:prstGeom prst="rect">
            <a:avLst/>
          </a:prstGeom>
        </p:spPr>
        <p:txBody>
          <a:bodyPr wrap="square">
            <a:spAutoFit/>
          </a:bodyPr>
          <a:lstStyle/>
          <a:p>
            <a:r>
              <a:rPr lang="en-GB" sz="3300" dirty="0">
                <a:solidFill>
                  <a:schemeClr val="bg1"/>
                </a:solidFill>
                <a:latin typeface="Impact" panose="020B0806030902050204" pitchFamily="34" charset="0"/>
              </a:rPr>
              <a:t>Learn </a:t>
            </a:r>
            <a:r>
              <a:rPr lang="en-GB" dirty="0">
                <a:solidFill>
                  <a:schemeClr val="bg1"/>
                </a:solidFill>
              </a:rPr>
              <a:t>Keeping your mind active through studying and learning is good for your mental health. As well as your studies for school, you can learn about topics for fun as well! Have you always wanted to learn sign language or how to bake a cake? Temporary distraction is a great technique provided it doesn’t become about long term covering up what needs to be dealt with on the inside. </a:t>
            </a:r>
          </a:p>
        </p:txBody>
      </p:sp>
      <p:sp>
        <p:nvSpPr>
          <p:cNvPr id="16" name="TextBox 15">
            <a:extLst>
              <a:ext uri="{FF2B5EF4-FFF2-40B4-BE49-F238E27FC236}">
                <a16:creationId xmlns:a16="http://schemas.microsoft.com/office/drawing/2014/main" id="{D60B2015-336D-4080-A396-1EA39C5D0E30}"/>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7" name="Rectangle 16">
            <a:extLst>
              <a:ext uri="{FF2B5EF4-FFF2-40B4-BE49-F238E27FC236}">
                <a16:creationId xmlns:a16="http://schemas.microsoft.com/office/drawing/2014/main" id="{CBFF3F29-B554-4939-85A6-050D4F060AB1}"/>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grpSp>
        <p:nvGrpSpPr>
          <p:cNvPr id="19" name="Group 18">
            <a:extLst>
              <a:ext uri="{FF2B5EF4-FFF2-40B4-BE49-F238E27FC236}">
                <a16:creationId xmlns:a16="http://schemas.microsoft.com/office/drawing/2014/main" id="{0DD70F27-39FE-4CFB-BE9A-DC9DA3CDA689}"/>
              </a:ext>
            </a:extLst>
          </p:cNvPr>
          <p:cNvGrpSpPr/>
          <p:nvPr/>
        </p:nvGrpSpPr>
        <p:grpSpPr>
          <a:xfrm>
            <a:off x="3477318" y="5729125"/>
            <a:ext cx="7705725" cy="1056225"/>
            <a:chOff x="3477318" y="5729125"/>
            <a:chExt cx="7705725" cy="1056225"/>
          </a:xfrm>
        </p:grpSpPr>
        <p:sp>
          <p:nvSpPr>
            <p:cNvPr id="20" name="TextBox 19">
              <a:extLst>
                <a:ext uri="{FF2B5EF4-FFF2-40B4-BE49-F238E27FC236}">
                  <a16:creationId xmlns:a16="http://schemas.microsoft.com/office/drawing/2014/main" id="{0C19CC87-C217-40CD-B74D-D95A767F8C08}"/>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21" name="Picture 20" descr="A picture containing drawing&#10;&#10;Description automatically generated">
              <a:extLst>
                <a:ext uri="{FF2B5EF4-FFF2-40B4-BE49-F238E27FC236}">
                  <a16:creationId xmlns:a16="http://schemas.microsoft.com/office/drawing/2014/main" id="{62F5CCA7-8B91-4DF1-8745-E069BC8BD8DC}"/>
                </a:ext>
              </a:extLst>
            </p:cNvPr>
            <p:cNvPicPr>
              <a:picLocks noChangeAspect="1"/>
            </p:cNvPicPr>
            <p:nvPr/>
          </p:nvPicPr>
          <p:blipFill rotWithShape="1">
            <a:blip r:embed="rId3">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22" name="Picture 2" descr="Facebook - Wikiquote">
              <a:extLst>
                <a:ext uri="{FF2B5EF4-FFF2-40B4-BE49-F238E27FC236}">
                  <a16:creationId xmlns:a16="http://schemas.microsoft.com/office/drawing/2014/main" id="{2119E520-BF5A-4D4D-A545-35BC5F4D8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ow Snapchatters are adapting to the COVID-19 health crisis">
              <a:extLst>
                <a:ext uri="{FF2B5EF4-FFF2-40B4-BE49-F238E27FC236}">
                  <a16:creationId xmlns:a16="http://schemas.microsoft.com/office/drawing/2014/main" id="{CF11736A-DAFF-4714-B839-489F05FAC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Twitter (@Twitter) | Twitter">
              <a:extLst>
                <a:ext uri="{FF2B5EF4-FFF2-40B4-BE49-F238E27FC236}">
                  <a16:creationId xmlns:a16="http://schemas.microsoft.com/office/drawing/2014/main" id="{51F0AFF9-1FCF-4D51-A29E-FBDC745C8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TIC TOC DZ - Home | Facebook">
              <a:extLst>
                <a:ext uri="{FF2B5EF4-FFF2-40B4-BE49-F238E27FC236}">
                  <a16:creationId xmlns:a16="http://schemas.microsoft.com/office/drawing/2014/main" id="{201FCDD9-8291-45BF-8044-BC976117F9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4007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22814" y="445891"/>
            <a:ext cx="12192000" cy="5662294"/>
          </a:xfrm>
          <a:prstGeom prst="rect">
            <a:avLst/>
          </a:prstGeom>
          <a:solidFill>
            <a:srgbClr val="67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pic>
        <p:nvPicPr>
          <p:cNvPr id="5" name="Picture 4">
            <a:extLst>
              <a:ext uri="{FF2B5EF4-FFF2-40B4-BE49-F238E27FC236}">
                <a16:creationId xmlns:a16="http://schemas.microsoft.com/office/drawing/2014/main" id="{CA9D877E-C85F-42B5-AD41-59ED8A34F85B}"/>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a:off x="303241" y="909900"/>
            <a:ext cx="5658002" cy="2858805"/>
          </a:xfrm>
          <a:prstGeom prst="rect">
            <a:avLst/>
          </a:prstGeom>
        </p:spPr>
      </p:pic>
      <p:pic>
        <p:nvPicPr>
          <p:cNvPr id="6" name="Picture 5">
            <a:extLst>
              <a:ext uri="{FF2B5EF4-FFF2-40B4-BE49-F238E27FC236}">
                <a16:creationId xmlns:a16="http://schemas.microsoft.com/office/drawing/2014/main" id="{F74D181A-FA97-4001-9138-B788EB2EC852}"/>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flipH="1">
            <a:off x="6729612" y="772731"/>
            <a:ext cx="5472856" cy="3140777"/>
          </a:xfrm>
          <a:prstGeom prst="rect">
            <a:avLst/>
          </a:prstGeom>
        </p:spPr>
      </p:pic>
      <p:sp>
        <p:nvSpPr>
          <p:cNvPr id="2" name="Rectangle 1">
            <a:extLst>
              <a:ext uri="{FF2B5EF4-FFF2-40B4-BE49-F238E27FC236}">
                <a16:creationId xmlns:a16="http://schemas.microsoft.com/office/drawing/2014/main" id="{5FD6DB5D-8C91-48CF-962D-273F3307613A}"/>
              </a:ext>
            </a:extLst>
          </p:cNvPr>
          <p:cNvSpPr/>
          <p:nvPr/>
        </p:nvSpPr>
        <p:spPr>
          <a:xfrm>
            <a:off x="795088" y="1394880"/>
            <a:ext cx="4674308" cy="1446550"/>
          </a:xfrm>
          <a:prstGeom prst="rect">
            <a:avLst/>
          </a:prstGeom>
        </p:spPr>
        <p:txBody>
          <a:bodyPr wrap="square">
            <a:spAutoFit/>
          </a:bodyPr>
          <a:lstStyle/>
          <a:p>
            <a:pPr lvl="0" algn="ctr">
              <a:spcAft>
                <a:spcPts val="0"/>
              </a:spcAft>
            </a:pPr>
            <a:r>
              <a:rPr lang="en-GB" sz="2200" dirty="0">
                <a:solidFill>
                  <a:srgbClr val="6555A0"/>
                </a:solidFill>
                <a:latin typeface="Impact" panose="020B0806030902050204" pitchFamily="34" charset="0"/>
                <a:ea typeface="Calibri" panose="020F0502020204030204" pitchFamily="34" charset="0"/>
                <a:cs typeface="Calibri" panose="020F0502020204030204" pitchFamily="34" charset="0"/>
              </a:rPr>
              <a:t>What has coronavirus taken from you?</a:t>
            </a:r>
          </a:p>
          <a:p>
            <a:pPr lvl="0" algn="ctr">
              <a:spcAft>
                <a:spcPts val="0"/>
              </a:spcAft>
            </a:pPr>
            <a:r>
              <a:rPr lang="en-GB" sz="2200" dirty="0">
                <a:solidFill>
                  <a:srgbClr val="C30D60"/>
                </a:solidFill>
                <a:latin typeface="Impact" panose="020B0806030902050204" pitchFamily="34" charset="0"/>
                <a:ea typeface="Calibri" panose="020F0502020204030204" pitchFamily="34" charset="0"/>
                <a:cs typeface="Calibri" panose="020F0502020204030204" pitchFamily="34" charset="0"/>
              </a:rPr>
              <a:t>It’s okay to be sad and grieve for the things you’ve lost, and that life looks different. </a:t>
            </a:r>
          </a:p>
        </p:txBody>
      </p:sp>
      <p:sp>
        <p:nvSpPr>
          <p:cNvPr id="3" name="Rectangle 2">
            <a:extLst>
              <a:ext uri="{FF2B5EF4-FFF2-40B4-BE49-F238E27FC236}">
                <a16:creationId xmlns:a16="http://schemas.microsoft.com/office/drawing/2014/main" id="{B5158469-60E7-41F8-B1F7-681AF3D60327}"/>
              </a:ext>
            </a:extLst>
          </p:cNvPr>
          <p:cNvSpPr/>
          <p:nvPr/>
        </p:nvSpPr>
        <p:spPr>
          <a:xfrm>
            <a:off x="7166359" y="1347589"/>
            <a:ext cx="4661007" cy="1323439"/>
          </a:xfrm>
          <a:prstGeom prst="rect">
            <a:avLst/>
          </a:prstGeom>
        </p:spPr>
        <p:txBody>
          <a:bodyPr wrap="square">
            <a:spAutoFit/>
          </a:bodyPr>
          <a:lstStyle/>
          <a:p>
            <a:pPr lvl="0" algn="ctr">
              <a:spcAft>
                <a:spcPts val="0"/>
              </a:spcAft>
            </a:pPr>
            <a:r>
              <a:rPr lang="en-GB" sz="2000" dirty="0">
                <a:solidFill>
                  <a:srgbClr val="6555A0"/>
                </a:solidFill>
                <a:latin typeface="Impact" panose="020B0806030902050204" pitchFamily="34" charset="0"/>
                <a:ea typeface="Calibri" panose="020F0502020204030204" pitchFamily="34" charset="0"/>
                <a:cs typeface="Calibri" panose="020F0502020204030204" pitchFamily="34" charset="0"/>
              </a:rPr>
              <a:t>What has coronavirus not taken from you?</a:t>
            </a:r>
          </a:p>
          <a:p>
            <a:pPr lvl="0" algn="ctr">
              <a:spcAft>
                <a:spcPts val="0"/>
              </a:spcAft>
            </a:pPr>
            <a:r>
              <a:rPr lang="en-GB" sz="2000" dirty="0">
                <a:solidFill>
                  <a:srgbClr val="C30D60"/>
                </a:solidFill>
                <a:latin typeface="Impact" panose="020B0806030902050204" pitchFamily="34" charset="0"/>
                <a:ea typeface="Calibri" panose="020F0502020204030204" pitchFamily="34" charset="0"/>
                <a:cs typeface="Calibri" panose="020F0502020204030204" pitchFamily="34" charset="0"/>
              </a:rPr>
              <a:t>There are lots of things that you still have and can be thankful for e.g. family, friends, pets, food, a home. </a:t>
            </a:r>
          </a:p>
        </p:txBody>
      </p:sp>
      <p:sp>
        <p:nvSpPr>
          <p:cNvPr id="11" name="TextBox 10">
            <a:extLst>
              <a:ext uri="{FF2B5EF4-FFF2-40B4-BE49-F238E27FC236}">
                <a16:creationId xmlns:a16="http://schemas.microsoft.com/office/drawing/2014/main" id="{C1BD0874-69AE-47A9-A74D-686FE37875E4}"/>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2" name="Rectangle 11">
            <a:extLst>
              <a:ext uri="{FF2B5EF4-FFF2-40B4-BE49-F238E27FC236}">
                <a16:creationId xmlns:a16="http://schemas.microsoft.com/office/drawing/2014/main" id="{CD42F7CC-DE9A-4F85-82F3-AF8C199B94FF}"/>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pic>
        <p:nvPicPr>
          <p:cNvPr id="10" name="Picture 9">
            <a:extLst>
              <a:ext uri="{FF2B5EF4-FFF2-40B4-BE49-F238E27FC236}">
                <a16:creationId xmlns:a16="http://schemas.microsoft.com/office/drawing/2014/main" id="{3738E29F-435F-4A3D-A934-C785C94B9012}"/>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a:off x="2137025" y="3049280"/>
            <a:ext cx="6078085" cy="3049381"/>
          </a:xfrm>
          <a:prstGeom prst="rect">
            <a:avLst/>
          </a:prstGeom>
        </p:spPr>
      </p:pic>
      <p:sp>
        <p:nvSpPr>
          <p:cNvPr id="13" name="Rectangle 12">
            <a:extLst>
              <a:ext uri="{FF2B5EF4-FFF2-40B4-BE49-F238E27FC236}">
                <a16:creationId xmlns:a16="http://schemas.microsoft.com/office/drawing/2014/main" id="{D7813B12-582D-464E-8443-2B54ED9B8D11}"/>
              </a:ext>
            </a:extLst>
          </p:cNvPr>
          <p:cNvSpPr/>
          <p:nvPr/>
        </p:nvSpPr>
        <p:spPr>
          <a:xfrm>
            <a:off x="2266295" y="3659043"/>
            <a:ext cx="5791571" cy="1323439"/>
          </a:xfrm>
          <a:prstGeom prst="rect">
            <a:avLst/>
          </a:prstGeom>
        </p:spPr>
        <p:txBody>
          <a:bodyPr wrap="square">
            <a:spAutoFit/>
          </a:bodyPr>
          <a:lstStyle/>
          <a:p>
            <a:pPr lvl="0" algn="ctr">
              <a:spcAft>
                <a:spcPts val="0"/>
              </a:spcAft>
            </a:pPr>
            <a:r>
              <a:rPr lang="en-GB" sz="2000" dirty="0">
                <a:solidFill>
                  <a:srgbClr val="6555A0"/>
                </a:solidFill>
                <a:latin typeface="Impact" panose="020B0806030902050204" pitchFamily="34" charset="0"/>
                <a:ea typeface="Calibri" panose="020F0502020204030204" pitchFamily="34" charset="0"/>
                <a:cs typeface="Calibri" panose="020F0502020204030204" pitchFamily="34" charset="0"/>
              </a:rPr>
              <a:t>What opportunities has coronavirus given you?</a:t>
            </a:r>
          </a:p>
          <a:p>
            <a:pPr lvl="0" algn="ctr">
              <a:spcAft>
                <a:spcPts val="0"/>
              </a:spcAft>
            </a:pPr>
            <a:r>
              <a:rPr lang="en-GB" sz="2000" dirty="0">
                <a:solidFill>
                  <a:srgbClr val="C30D60"/>
                </a:solidFill>
                <a:latin typeface="Impact" panose="020B0806030902050204" pitchFamily="34" charset="0"/>
                <a:ea typeface="Calibri" panose="020F0502020204030204" pitchFamily="34" charset="0"/>
                <a:cs typeface="Calibri" panose="020F0502020204030204" pitchFamily="34" charset="0"/>
              </a:rPr>
              <a:t>Lots of us have more time and other opportunities. How can you use this time wisely? What new things could you learn? How could you be kind? </a:t>
            </a:r>
          </a:p>
        </p:txBody>
      </p:sp>
      <p:grpSp>
        <p:nvGrpSpPr>
          <p:cNvPr id="14" name="Group 13">
            <a:extLst>
              <a:ext uri="{FF2B5EF4-FFF2-40B4-BE49-F238E27FC236}">
                <a16:creationId xmlns:a16="http://schemas.microsoft.com/office/drawing/2014/main" id="{860D213D-F0AA-4318-BA03-523A15DD8723}"/>
              </a:ext>
            </a:extLst>
          </p:cNvPr>
          <p:cNvGrpSpPr/>
          <p:nvPr/>
        </p:nvGrpSpPr>
        <p:grpSpPr>
          <a:xfrm>
            <a:off x="3477318" y="5729125"/>
            <a:ext cx="7705725" cy="1056225"/>
            <a:chOff x="3477318" y="5729125"/>
            <a:chExt cx="7705725" cy="1056225"/>
          </a:xfrm>
        </p:grpSpPr>
        <p:sp>
          <p:nvSpPr>
            <p:cNvPr id="15" name="TextBox 14">
              <a:extLst>
                <a:ext uri="{FF2B5EF4-FFF2-40B4-BE49-F238E27FC236}">
                  <a16:creationId xmlns:a16="http://schemas.microsoft.com/office/drawing/2014/main" id="{34F49B6A-2D26-47ED-AD36-C17756DFEF8A}"/>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16" name="Picture 15" descr="A picture containing drawing&#10;&#10;Description automatically generated">
              <a:extLst>
                <a:ext uri="{FF2B5EF4-FFF2-40B4-BE49-F238E27FC236}">
                  <a16:creationId xmlns:a16="http://schemas.microsoft.com/office/drawing/2014/main" id="{BC6AE77E-0A2E-4001-85F1-0C6CFFFE52AB}"/>
                </a:ext>
              </a:extLst>
            </p:cNvPr>
            <p:cNvPicPr>
              <a:picLocks noChangeAspect="1"/>
            </p:cNvPicPr>
            <p:nvPr/>
          </p:nvPicPr>
          <p:blipFill rotWithShape="1">
            <a:blip r:embed="rId4">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17" name="Picture 2" descr="Facebook - Wikiquote">
              <a:extLst>
                <a:ext uri="{FF2B5EF4-FFF2-40B4-BE49-F238E27FC236}">
                  <a16:creationId xmlns:a16="http://schemas.microsoft.com/office/drawing/2014/main" id="{C057F08A-F8B9-4955-AC70-3D980C4C9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ow Snapchatters are adapting to the COVID-19 health crisis">
              <a:extLst>
                <a:ext uri="{FF2B5EF4-FFF2-40B4-BE49-F238E27FC236}">
                  <a16:creationId xmlns:a16="http://schemas.microsoft.com/office/drawing/2014/main" id="{D022AA62-2842-4226-ADE2-A2C0185D1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witter (@Twitter) | Twitter">
              <a:extLst>
                <a:ext uri="{FF2B5EF4-FFF2-40B4-BE49-F238E27FC236}">
                  <a16:creationId xmlns:a16="http://schemas.microsoft.com/office/drawing/2014/main" id="{D45227CE-E031-4B89-85FD-199DC1307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TIC TOC DZ - Home | Facebook">
              <a:extLst>
                <a:ext uri="{FF2B5EF4-FFF2-40B4-BE49-F238E27FC236}">
                  <a16:creationId xmlns:a16="http://schemas.microsoft.com/office/drawing/2014/main" id="{10D97F3C-D2A2-4E4C-8713-7452E9489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E00C7B53-0184-4AC8-9D55-CBE360D12F23}"/>
              </a:ext>
            </a:extLst>
          </p:cNvPr>
          <p:cNvSpPr txBox="1"/>
          <p:nvPr/>
        </p:nvSpPr>
        <p:spPr>
          <a:xfrm>
            <a:off x="1736585" y="526294"/>
            <a:ext cx="9446457" cy="430887"/>
          </a:xfrm>
          <a:prstGeom prst="rect">
            <a:avLst/>
          </a:prstGeom>
          <a:noFill/>
        </p:spPr>
        <p:txBody>
          <a:bodyPr wrap="square" rtlCol="0">
            <a:spAutoFit/>
          </a:bodyPr>
          <a:lstStyle/>
          <a:p>
            <a:pPr algn="ctr"/>
            <a:r>
              <a:rPr lang="en-GB" sz="2200" dirty="0">
                <a:solidFill>
                  <a:schemeClr val="bg1"/>
                </a:solidFill>
                <a:latin typeface="Impact" panose="020B0806030902050204" pitchFamily="34" charset="0"/>
              </a:rPr>
              <a:t>Questions for reflection</a:t>
            </a:r>
          </a:p>
        </p:txBody>
      </p:sp>
    </p:spTree>
    <p:extLst>
      <p:ext uri="{BB962C8B-B14F-4D97-AF65-F5344CB8AC3E}">
        <p14:creationId xmlns:p14="http://schemas.microsoft.com/office/powerpoint/2010/main" val="1779997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AC538-4013-4F72-AA86-E8BED3AAD75D}"/>
              </a:ext>
            </a:extLst>
          </p:cNvPr>
          <p:cNvSpPr/>
          <p:nvPr/>
        </p:nvSpPr>
        <p:spPr>
          <a:xfrm>
            <a:off x="0" y="372746"/>
            <a:ext cx="12192000" cy="5662294"/>
          </a:xfrm>
          <a:prstGeom prst="rect">
            <a:avLst/>
          </a:prstGeom>
          <a:solidFill>
            <a:srgbClr val="67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30D60"/>
              </a:solidFill>
            </a:endParaRPr>
          </a:p>
        </p:txBody>
      </p:sp>
      <p:pic>
        <p:nvPicPr>
          <p:cNvPr id="18" name="Picture 17" descr="A picture containing light&#10;&#10;Description automatically generated">
            <a:extLst>
              <a:ext uri="{FF2B5EF4-FFF2-40B4-BE49-F238E27FC236}">
                <a16:creationId xmlns:a16="http://schemas.microsoft.com/office/drawing/2014/main" id="{B0EB492F-423E-46DA-A709-02F51C19A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650" y="5653086"/>
            <a:ext cx="1738313" cy="1738313"/>
          </a:xfrm>
          <a:prstGeom prst="rect">
            <a:avLst/>
          </a:prstGeom>
        </p:spPr>
      </p:pic>
      <p:pic>
        <p:nvPicPr>
          <p:cNvPr id="5" name="Picture 4">
            <a:extLst>
              <a:ext uri="{FF2B5EF4-FFF2-40B4-BE49-F238E27FC236}">
                <a16:creationId xmlns:a16="http://schemas.microsoft.com/office/drawing/2014/main" id="{CA9D877E-C85F-42B5-AD41-59ED8A34F85B}"/>
              </a:ext>
            </a:extLst>
          </p:cNvPr>
          <p:cNvPicPr>
            <a:picLocks noChangeAspect="1"/>
          </p:cNvPicPr>
          <p:nvPr/>
        </p:nvPicPr>
        <p:blipFill rotWithShape="1">
          <a:blip r:embed="rId3">
            <a:extLst>
              <a:ext uri="{28A0092B-C50C-407E-A947-70E740481C1C}">
                <a14:useLocalDpi xmlns:a14="http://schemas.microsoft.com/office/drawing/2010/main" val="0"/>
              </a:ext>
            </a:extLst>
          </a:blip>
          <a:srcRect l="5915" t="23538" r="7024" b="23966"/>
          <a:stretch/>
        </p:blipFill>
        <p:spPr>
          <a:xfrm>
            <a:off x="1760854" y="402111"/>
            <a:ext cx="9169013" cy="5528663"/>
          </a:xfrm>
          <a:prstGeom prst="rect">
            <a:avLst/>
          </a:prstGeom>
        </p:spPr>
      </p:pic>
      <p:sp>
        <p:nvSpPr>
          <p:cNvPr id="2" name="Rectangle 1">
            <a:extLst>
              <a:ext uri="{FF2B5EF4-FFF2-40B4-BE49-F238E27FC236}">
                <a16:creationId xmlns:a16="http://schemas.microsoft.com/office/drawing/2014/main" id="{5FD6DB5D-8C91-48CF-962D-273F3307613A}"/>
              </a:ext>
            </a:extLst>
          </p:cNvPr>
          <p:cNvSpPr/>
          <p:nvPr/>
        </p:nvSpPr>
        <p:spPr>
          <a:xfrm>
            <a:off x="3852809" y="2507154"/>
            <a:ext cx="6154219" cy="1692771"/>
          </a:xfrm>
          <a:prstGeom prst="rect">
            <a:avLst/>
          </a:prstGeom>
        </p:spPr>
        <p:txBody>
          <a:bodyPr wrap="square">
            <a:spAutoFit/>
          </a:bodyPr>
          <a:lstStyle/>
          <a:p>
            <a:pPr algn="ctr"/>
            <a:r>
              <a:rPr lang="en-GB" sz="1600" dirty="0"/>
              <a:t>Make a MEME on social media of something you used to be afraid of in the past, but you have now overcome that fear for the future. </a:t>
            </a:r>
          </a:p>
          <a:p>
            <a:pPr algn="ctr"/>
            <a:endParaRPr lang="en-GB" sz="1600" dirty="0"/>
          </a:p>
          <a:p>
            <a:pPr algn="ctr"/>
            <a:r>
              <a:rPr lang="en-GB" sz="1600" dirty="0"/>
              <a:t>FOR EXAMPLE “I used to be scared of Spiders… but I am alright now!”</a:t>
            </a:r>
          </a:p>
          <a:p>
            <a:pPr algn="ctr"/>
            <a:endParaRPr lang="en-GB" sz="2000" dirty="0"/>
          </a:p>
          <a:p>
            <a:pPr algn="ctr"/>
            <a:r>
              <a:rPr lang="en-GB" sz="2000" dirty="0"/>
              <a:t>Use the hashtag #</a:t>
            </a:r>
            <a:r>
              <a:rPr lang="en-GB" sz="2000" dirty="0" err="1"/>
              <a:t>ethoschallenge</a:t>
            </a:r>
            <a:r>
              <a:rPr lang="en-GB" sz="2000" dirty="0"/>
              <a:t> to share with others.</a:t>
            </a:r>
            <a:endParaRPr lang="en-GB" sz="2000" dirty="0">
              <a:effectLst/>
            </a:endParaRPr>
          </a:p>
        </p:txBody>
      </p:sp>
      <p:sp>
        <p:nvSpPr>
          <p:cNvPr id="11" name="TextBox 10">
            <a:extLst>
              <a:ext uri="{FF2B5EF4-FFF2-40B4-BE49-F238E27FC236}">
                <a16:creationId xmlns:a16="http://schemas.microsoft.com/office/drawing/2014/main" id="{C1BD0874-69AE-47A9-A74D-686FE37875E4}"/>
              </a:ext>
            </a:extLst>
          </p:cNvPr>
          <p:cNvSpPr txBox="1"/>
          <p:nvPr/>
        </p:nvSpPr>
        <p:spPr>
          <a:xfrm>
            <a:off x="214312" y="6303633"/>
            <a:ext cx="2686050" cy="430887"/>
          </a:xfrm>
          <a:prstGeom prst="rect">
            <a:avLst/>
          </a:prstGeom>
          <a:noFill/>
        </p:spPr>
        <p:txBody>
          <a:bodyPr wrap="square" rtlCol="0">
            <a:spAutoFit/>
          </a:bodyPr>
          <a:lstStyle/>
          <a:p>
            <a:r>
              <a:rPr lang="en-GB" sz="2200" dirty="0">
                <a:solidFill>
                  <a:srgbClr val="6555A0"/>
                </a:solidFill>
                <a:latin typeface="Impact" panose="020B0806030902050204" pitchFamily="34" charset="0"/>
              </a:rPr>
              <a:t>ETHOS        </a:t>
            </a:r>
            <a:r>
              <a:rPr lang="en-GB" sz="2200" dirty="0">
                <a:solidFill>
                  <a:srgbClr val="67C3CE"/>
                </a:solidFill>
                <a:latin typeface="Impact" panose="020B0806030902050204" pitchFamily="34" charset="0"/>
              </a:rPr>
              <a:t>TIME</a:t>
            </a:r>
          </a:p>
        </p:txBody>
      </p:sp>
      <p:sp>
        <p:nvSpPr>
          <p:cNvPr id="12" name="Rectangle 11">
            <a:extLst>
              <a:ext uri="{FF2B5EF4-FFF2-40B4-BE49-F238E27FC236}">
                <a16:creationId xmlns:a16="http://schemas.microsoft.com/office/drawing/2014/main" id="{CD42F7CC-DE9A-4F85-82F3-AF8C199B94FF}"/>
              </a:ext>
            </a:extLst>
          </p:cNvPr>
          <p:cNvSpPr/>
          <p:nvPr/>
        </p:nvSpPr>
        <p:spPr>
          <a:xfrm>
            <a:off x="930735" y="6334113"/>
            <a:ext cx="495649" cy="369332"/>
          </a:xfrm>
          <a:prstGeom prst="rect">
            <a:avLst/>
          </a:prstGeom>
        </p:spPr>
        <p:txBody>
          <a:bodyPr wrap="none">
            <a:spAutoFit/>
          </a:bodyPr>
          <a:lstStyle/>
          <a:p>
            <a:r>
              <a:rPr lang="en-GB" b="1" dirty="0">
                <a:solidFill>
                  <a:srgbClr val="C30D60"/>
                </a:solidFill>
              </a:rPr>
              <a:t>⏰</a:t>
            </a:r>
            <a:endParaRPr lang="en-GB" dirty="0"/>
          </a:p>
        </p:txBody>
      </p:sp>
      <p:grpSp>
        <p:nvGrpSpPr>
          <p:cNvPr id="10" name="Group 9">
            <a:extLst>
              <a:ext uri="{FF2B5EF4-FFF2-40B4-BE49-F238E27FC236}">
                <a16:creationId xmlns:a16="http://schemas.microsoft.com/office/drawing/2014/main" id="{BA2A324C-D3D1-476C-A700-0F0E65F21FBC}"/>
              </a:ext>
            </a:extLst>
          </p:cNvPr>
          <p:cNvGrpSpPr/>
          <p:nvPr/>
        </p:nvGrpSpPr>
        <p:grpSpPr>
          <a:xfrm>
            <a:off x="3477318" y="5626385"/>
            <a:ext cx="7705725" cy="1056225"/>
            <a:chOff x="3477318" y="5729125"/>
            <a:chExt cx="7705725" cy="1056225"/>
          </a:xfrm>
        </p:grpSpPr>
        <p:sp>
          <p:nvSpPr>
            <p:cNvPr id="13" name="TextBox 12">
              <a:extLst>
                <a:ext uri="{FF2B5EF4-FFF2-40B4-BE49-F238E27FC236}">
                  <a16:creationId xmlns:a16="http://schemas.microsoft.com/office/drawing/2014/main" id="{8F0E731F-271D-42AF-81B6-698C25C17931}"/>
                </a:ext>
              </a:extLst>
            </p:cNvPr>
            <p:cNvSpPr txBox="1"/>
            <p:nvPr/>
          </p:nvSpPr>
          <p:spPr>
            <a:xfrm>
              <a:off x="3477318" y="5729125"/>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TAKE THE #ETHOSCHALLENGE ON SOCIAL MEDIA</a:t>
              </a:r>
            </a:p>
          </p:txBody>
        </p:sp>
        <p:pic>
          <p:nvPicPr>
            <p:cNvPr id="14" name="Picture 13" descr="A picture containing drawing&#10;&#10;Description automatically generated">
              <a:extLst>
                <a:ext uri="{FF2B5EF4-FFF2-40B4-BE49-F238E27FC236}">
                  <a16:creationId xmlns:a16="http://schemas.microsoft.com/office/drawing/2014/main" id="{2F2DE10A-DD6E-4A12-9C36-0641996CDA6A}"/>
                </a:ext>
              </a:extLst>
            </p:cNvPr>
            <p:cNvPicPr>
              <a:picLocks noChangeAspect="1"/>
            </p:cNvPicPr>
            <p:nvPr/>
          </p:nvPicPr>
          <p:blipFill rotWithShape="1">
            <a:blip r:embed="rId4">
              <a:extLst>
                <a:ext uri="{28A0092B-C50C-407E-A947-70E740481C1C}">
                  <a14:useLocalDpi xmlns:a14="http://schemas.microsoft.com/office/drawing/2010/main" val="0"/>
                </a:ext>
              </a:extLst>
            </a:blip>
            <a:srcRect l="24143" t="10220" r="23888" b="17453"/>
            <a:stretch/>
          </p:blipFill>
          <p:spPr>
            <a:xfrm flipH="1">
              <a:off x="5726664" y="6248680"/>
              <a:ext cx="523447" cy="532026"/>
            </a:xfrm>
            <a:prstGeom prst="rect">
              <a:avLst/>
            </a:prstGeom>
          </p:spPr>
        </p:pic>
        <p:pic>
          <p:nvPicPr>
            <p:cNvPr id="15" name="Picture 2" descr="Facebook - Wikiquote">
              <a:extLst>
                <a:ext uri="{FF2B5EF4-FFF2-40B4-BE49-F238E27FC236}">
                  <a16:creationId xmlns:a16="http://schemas.microsoft.com/office/drawing/2014/main" id="{72A489D2-7967-4239-B73D-2BEBFAE44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61" y="6245349"/>
              <a:ext cx="522000" cy="52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Snapchatters are adapting to the COVID-19 health crisis">
              <a:extLst>
                <a:ext uri="{FF2B5EF4-FFF2-40B4-BE49-F238E27FC236}">
                  <a16:creationId xmlns:a16="http://schemas.microsoft.com/office/drawing/2014/main" id="{9C916441-F921-4EC9-B3A2-9626C2AFA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611" y="6245349"/>
              <a:ext cx="522001" cy="522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witter (@Twitter) | Twitter">
              <a:extLst>
                <a:ext uri="{FF2B5EF4-FFF2-40B4-BE49-F238E27FC236}">
                  <a16:creationId xmlns:a16="http://schemas.microsoft.com/office/drawing/2014/main" id="{BBAF8DCA-2BCA-4647-98CF-53D702CD3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9861" y="62427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TIC TOC DZ - Home | Facebook">
              <a:extLst>
                <a:ext uri="{FF2B5EF4-FFF2-40B4-BE49-F238E27FC236}">
                  <a16:creationId xmlns:a16="http://schemas.microsoft.com/office/drawing/2014/main" id="{FE045763-6570-4F60-8899-19D1194529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5110" y="6245349"/>
              <a:ext cx="540001" cy="54000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0406FE75-43B1-4134-B80C-AC1499EEF114}"/>
              </a:ext>
            </a:extLst>
          </p:cNvPr>
          <p:cNvSpPr txBox="1"/>
          <p:nvPr/>
        </p:nvSpPr>
        <p:spPr>
          <a:xfrm>
            <a:off x="3014498" y="1116799"/>
            <a:ext cx="7705725" cy="1169551"/>
          </a:xfrm>
          <a:prstGeom prst="rect">
            <a:avLst/>
          </a:prstGeom>
          <a:noFill/>
        </p:spPr>
        <p:txBody>
          <a:bodyPr wrap="square" rtlCol="0">
            <a:spAutoFit/>
          </a:bodyPr>
          <a:lstStyle/>
          <a:p>
            <a:pPr algn="ctr"/>
            <a:r>
              <a:rPr lang="en-GB" sz="3500" dirty="0">
                <a:solidFill>
                  <a:srgbClr val="6555A0"/>
                </a:solidFill>
                <a:latin typeface="Impact" panose="020B0806030902050204" pitchFamily="34" charset="0"/>
              </a:rPr>
              <a:t>TAKE THE #ETHOSCHALLENGE </a:t>
            </a:r>
          </a:p>
          <a:p>
            <a:pPr algn="ctr"/>
            <a:r>
              <a:rPr lang="en-GB" sz="3500" dirty="0">
                <a:solidFill>
                  <a:srgbClr val="6555A0"/>
                </a:solidFill>
                <a:latin typeface="Impact" panose="020B0806030902050204" pitchFamily="34" charset="0"/>
              </a:rPr>
              <a:t>ON SOCIAL MEDIA</a:t>
            </a:r>
          </a:p>
        </p:txBody>
      </p:sp>
      <p:pic>
        <p:nvPicPr>
          <p:cNvPr id="21" name="Picture 20" descr="A picture containing drawing&#10;&#10;Description automatically generated">
            <a:extLst>
              <a:ext uri="{FF2B5EF4-FFF2-40B4-BE49-F238E27FC236}">
                <a16:creationId xmlns:a16="http://schemas.microsoft.com/office/drawing/2014/main" id="{03B259F7-EACA-4C25-B38D-AF2A57D7D53B}"/>
              </a:ext>
            </a:extLst>
          </p:cNvPr>
          <p:cNvPicPr>
            <a:picLocks noChangeAspect="1"/>
          </p:cNvPicPr>
          <p:nvPr/>
        </p:nvPicPr>
        <p:blipFill rotWithShape="1">
          <a:blip r:embed="rId4">
            <a:extLst>
              <a:ext uri="{28A0092B-C50C-407E-A947-70E740481C1C}">
                <a14:useLocalDpi xmlns:a14="http://schemas.microsoft.com/office/drawing/2010/main" val="0"/>
              </a:ext>
            </a:extLst>
          </a:blip>
          <a:srcRect l="24143" t="10220" r="23888" b="17453"/>
          <a:stretch/>
        </p:blipFill>
        <p:spPr>
          <a:xfrm flipH="1">
            <a:off x="10852709" y="1985834"/>
            <a:ext cx="866050" cy="880244"/>
          </a:xfrm>
          <a:prstGeom prst="rect">
            <a:avLst/>
          </a:prstGeom>
        </p:spPr>
      </p:pic>
      <p:pic>
        <p:nvPicPr>
          <p:cNvPr id="22" name="Picture 2" descr="Facebook - Wikiquote">
            <a:extLst>
              <a:ext uri="{FF2B5EF4-FFF2-40B4-BE49-F238E27FC236}">
                <a16:creationId xmlns:a16="http://schemas.microsoft.com/office/drawing/2014/main" id="{EE702441-EDFE-41EC-AB23-9E7A4DCD2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9837" y="920379"/>
            <a:ext cx="813985" cy="8139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ow Snapchatters are adapting to the COVID-19 health crisis">
            <a:extLst>
              <a:ext uri="{FF2B5EF4-FFF2-40B4-BE49-F238E27FC236}">
                <a16:creationId xmlns:a16="http://schemas.microsoft.com/office/drawing/2014/main" id="{10426ECD-EE2B-47CB-AC50-C4E8327437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6623" y="1458239"/>
            <a:ext cx="1009615" cy="8802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TIC TOC DZ - Home | Facebook">
            <a:extLst>
              <a:ext uri="{FF2B5EF4-FFF2-40B4-BE49-F238E27FC236}">
                <a16:creationId xmlns:a16="http://schemas.microsoft.com/office/drawing/2014/main" id="{51EB56FA-55E5-40F6-9975-8D22CF52D9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2675" y="3185052"/>
            <a:ext cx="1009615" cy="10096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witter (@Twitter) | Twitter">
            <a:extLst>
              <a:ext uri="{FF2B5EF4-FFF2-40B4-BE49-F238E27FC236}">
                <a16:creationId xmlns:a16="http://schemas.microsoft.com/office/drawing/2014/main" id="{F5D855E0-A0C3-4A50-91D2-73A9CB730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6829" y="3227917"/>
            <a:ext cx="601230" cy="6012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44CC465-7218-49BB-B46F-BC469779CF7D}"/>
              </a:ext>
            </a:extLst>
          </p:cNvPr>
          <p:cNvSpPr txBox="1"/>
          <p:nvPr/>
        </p:nvSpPr>
        <p:spPr>
          <a:xfrm>
            <a:off x="4612863" y="4503906"/>
            <a:ext cx="7705725" cy="430887"/>
          </a:xfrm>
          <a:prstGeom prst="rect">
            <a:avLst/>
          </a:prstGeom>
          <a:noFill/>
        </p:spPr>
        <p:txBody>
          <a:bodyPr wrap="square" rtlCol="0">
            <a:spAutoFit/>
          </a:bodyPr>
          <a:lstStyle/>
          <a:p>
            <a:pPr algn="ctr"/>
            <a:r>
              <a:rPr lang="en-GB" sz="2200" dirty="0">
                <a:solidFill>
                  <a:schemeClr val="bg1"/>
                </a:solidFill>
                <a:effectLst>
                  <a:outerShdw blurRad="38100" dist="38100" dir="2700000" algn="tl">
                    <a:srgbClr val="000000">
                      <a:alpha val="43137"/>
                    </a:srgbClr>
                  </a:outerShdw>
                </a:effectLst>
                <a:latin typeface="Impact" panose="020B0806030902050204" pitchFamily="34" charset="0"/>
              </a:rPr>
              <a:t>Follow us on Instagram: @</a:t>
            </a:r>
            <a:r>
              <a:rPr lang="en-GB" sz="2200" dirty="0" err="1">
                <a:solidFill>
                  <a:schemeClr val="bg1"/>
                </a:solidFill>
                <a:effectLst>
                  <a:outerShdw blurRad="38100" dist="38100" dir="2700000" algn="tl">
                    <a:srgbClr val="000000">
                      <a:alpha val="43137"/>
                    </a:srgbClr>
                  </a:outerShdw>
                </a:effectLst>
                <a:latin typeface="Impact" panose="020B0806030902050204" pitchFamily="34" charset="0"/>
              </a:rPr>
              <a:t>GracefoundationUK</a:t>
            </a:r>
            <a:endParaRPr lang="en-GB" sz="2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pic>
        <p:nvPicPr>
          <p:cNvPr id="1026" name="Picture 2">
            <a:extLst>
              <a:ext uri="{FF2B5EF4-FFF2-40B4-BE49-F238E27FC236}">
                <a16:creationId xmlns:a16="http://schemas.microsoft.com/office/drawing/2014/main" id="{6F2C469A-972F-471E-A005-6A0B4CFB6C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666"/>
          <a:stretch/>
        </p:blipFill>
        <p:spPr bwMode="auto">
          <a:xfrm>
            <a:off x="377786" y="1729628"/>
            <a:ext cx="3392753" cy="25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18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88C4976903E541AB7D1E613D94B0F1" ma:contentTypeVersion="13" ma:contentTypeDescription="Create a new document." ma:contentTypeScope="" ma:versionID="7dd5bbbb27f5f8757ec63ed99e0bae10">
  <xsd:schema xmlns:xsd="http://www.w3.org/2001/XMLSchema" xmlns:xs="http://www.w3.org/2001/XMLSchema" xmlns:p="http://schemas.microsoft.com/office/2006/metadata/properties" xmlns:ns3="37af3ff4-80a8-418f-9a52-e4e06faffa3f" xmlns:ns4="adc6a89d-54e9-41ab-a0ab-ba91336a010f" targetNamespace="http://schemas.microsoft.com/office/2006/metadata/properties" ma:root="true" ma:fieldsID="2a99bb3507fac5904b1ee4366e305183" ns3:_="" ns4:_="">
    <xsd:import namespace="37af3ff4-80a8-418f-9a52-e4e06faffa3f"/>
    <xsd:import namespace="adc6a89d-54e9-41ab-a0ab-ba91336a010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f4-80a8-418f-9a52-e4e06faffa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c6a89d-54e9-41ab-a0ab-ba91336a010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DAC99E-941E-4357-A3E9-EE486FEF04C1}">
  <ds:schemaRefs>
    <ds:schemaRef ds:uri="http://schemas.microsoft.com/sharepoint/v3/contenttype/forms"/>
  </ds:schemaRefs>
</ds:datastoreItem>
</file>

<file path=customXml/itemProps2.xml><?xml version="1.0" encoding="utf-8"?>
<ds:datastoreItem xmlns:ds="http://schemas.openxmlformats.org/officeDocument/2006/customXml" ds:itemID="{B7412661-110B-4C86-ADA7-E4C84FCC5D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f4-80a8-418f-9a52-e4e06faffa3f"/>
    <ds:schemaRef ds:uri="adc6a89d-54e9-41ab-a0ab-ba91336a01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628F52-6BC5-4958-A3E4-D7A62E5BEA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509</TotalTime>
  <Words>619</Words>
  <Application>Microsoft Office PowerPoint</Application>
  <PresentationFormat>Widescreen</PresentationFormat>
  <Paragraphs>64</Paragraphs>
  <Slides>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Boden</dc:creator>
  <cp:lastModifiedBy>Dave Boden</cp:lastModifiedBy>
  <cp:revision>24</cp:revision>
  <dcterms:created xsi:type="dcterms:W3CDTF">2020-03-30T13:24:15Z</dcterms:created>
  <dcterms:modified xsi:type="dcterms:W3CDTF">2020-04-23T12:37:46Z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0x010100C188C4976903E541AB7D1E613D94B0F1</vt:lpwstr>
  </property>
</Properties>
</file>