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8" r:id="rId6"/>
    <p:sldId id="262" r:id="rId7"/>
    <p:sldId id="267" r:id="rId8"/>
    <p:sldId id="266" r:id="rId9"/>
    <p:sldId id="260" r:id="rId10"/>
    <p:sldId id="265" r:id="rId11"/>
    <p:sldId id="261"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Boden" initials="DB" lastIdx="1" clrIdx="0">
    <p:extLst>
      <p:ext uri="{19B8F6BF-5375-455C-9EA6-DF929625EA0E}">
        <p15:presenceInfo xmlns:p15="http://schemas.microsoft.com/office/powerpoint/2012/main" userId="S::dboden@imgroup.co.uk::5cea911c-260b-4484-ac3b-8193fff383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D23"/>
    <a:srgbClr val="6555A0"/>
    <a:srgbClr val="67C3CE"/>
    <a:srgbClr val="C30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93792" autoAdjust="0"/>
  </p:normalViewPr>
  <p:slideViewPr>
    <p:cSldViewPr snapToGrid="0">
      <p:cViewPr varScale="1">
        <p:scale>
          <a:sx n="62" d="100"/>
          <a:sy n="62" d="100"/>
        </p:scale>
        <p:origin x="828" y="-12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F7C02-1B99-4AB0-996F-8FFF701ACB46}" type="datetimeFigureOut">
              <a:rPr lang="en-GB" smtClean="0"/>
              <a:t>15/05/2020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7D3BB-DF65-450F-86E3-D882F30EA992}" type="slidenum">
              <a:rPr lang="en-GB" smtClean="0"/>
              <a:t>‹#›</a:t>
            </a:fld>
            <a:endParaRPr lang="en-GB"/>
          </a:p>
        </p:txBody>
      </p:sp>
    </p:spTree>
    <p:extLst>
      <p:ext uri="{BB962C8B-B14F-4D97-AF65-F5344CB8AC3E}">
        <p14:creationId xmlns:p14="http://schemas.microsoft.com/office/powerpoint/2010/main" val="100312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just use one of these quote slides or combine to have both on one slide</a:t>
            </a:r>
          </a:p>
        </p:txBody>
      </p:sp>
      <p:sp>
        <p:nvSpPr>
          <p:cNvPr id="4" name="Slide Number Placeholder 3"/>
          <p:cNvSpPr>
            <a:spLocks noGrp="1"/>
          </p:cNvSpPr>
          <p:nvPr>
            <p:ph type="sldNum" sz="quarter" idx="5"/>
          </p:nvPr>
        </p:nvSpPr>
        <p:spPr/>
        <p:txBody>
          <a:bodyPr/>
          <a:lstStyle/>
          <a:p>
            <a:fld id="{5477D3BB-DF65-450F-86E3-D882F30EA992}" type="slidenum">
              <a:rPr lang="en-GB" smtClean="0"/>
              <a:t>3</a:t>
            </a:fld>
            <a:endParaRPr lang="en-GB"/>
          </a:p>
        </p:txBody>
      </p:sp>
    </p:spTree>
    <p:extLst>
      <p:ext uri="{BB962C8B-B14F-4D97-AF65-F5344CB8AC3E}">
        <p14:creationId xmlns:p14="http://schemas.microsoft.com/office/powerpoint/2010/main" val="254808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with the places to get help from the blog post could be a bookmark handout. </a:t>
            </a:r>
          </a:p>
        </p:txBody>
      </p:sp>
      <p:sp>
        <p:nvSpPr>
          <p:cNvPr id="4" name="Slide Number Placeholder 3"/>
          <p:cNvSpPr>
            <a:spLocks noGrp="1"/>
          </p:cNvSpPr>
          <p:nvPr>
            <p:ph type="sldNum" sz="quarter" idx="5"/>
          </p:nvPr>
        </p:nvSpPr>
        <p:spPr/>
        <p:txBody>
          <a:bodyPr/>
          <a:lstStyle/>
          <a:p>
            <a:fld id="{5477D3BB-DF65-450F-86E3-D882F30EA992}" type="slidenum">
              <a:rPr lang="en-GB" smtClean="0"/>
              <a:t>5</a:t>
            </a:fld>
            <a:endParaRPr lang="en-GB"/>
          </a:p>
        </p:txBody>
      </p:sp>
    </p:spTree>
    <p:extLst>
      <p:ext uri="{BB962C8B-B14F-4D97-AF65-F5344CB8AC3E}">
        <p14:creationId xmlns:p14="http://schemas.microsoft.com/office/powerpoint/2010/main" val="399313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7CDA-E0E5-4BF2-BA4D-571D3FE995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7E2EA3-244C-49C7-906A-4049A54C5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88B2E8-D440-49E4-B52C-06F49BA2E126}"/>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5" name="Footer Placeholder 4">
            <a:extLst>
              <a:ext uri="{FF2B5EF4-FFF2-40B4-BE49-F238E27FC236}">
                <a16:creationId xmlns:a16="http://schemas.microsoft.com/office/drawing/2014/main" id="{0A7D1AF4-0384-4A52-9CE3-255759F38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9FB77-5BB6-4F9F-93DF-154ADC939ECA}"/>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148962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800A-3402-402C-AD6C-D257A309B6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E04219-D068-476B-AAAB-E449474BF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C2005A-6BF2-4F8B-8EA3-F61C9C316E15}"/>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5" name="Footer Placeholder 4">
            <a:extLst>
              <a:ext uri="{FF2B5EF4-FFF2-40B4-BE49-F238E27FC236}">
                <a16:creationId xmlns:a16="http://schemas.microsoft.com/office/drawing/2014/main" id="{CD36E5CB-FBD4-49C2-AE80-603B514E56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153C99-9939-4A54-A390-2FD8A14A0610}"/>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56649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2F43D-9BC6-4B19-A73F-C06A94E7D3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0836F9-CA95-4BFE-9A8C-721F140D83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4C3964-DAD1-4A9F-949C-51CA642B8369}"/>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5" name="Footer Placeholder 4">
            <a:extLst>
              <a:ext uri="{FF2B5EF4-FFF2-40B4-BE49-F238E27FC236}">
                <a16:creationId xmlns:a16="http://schemas.microsoft.com/office/drawing/2014/main" id="{CA624865-8AAD-4727-9423-F9B6B045EE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82BFD-0BC6-4D59-A3A9-4D5639A7E327}"/>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73354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EA60-9363-4E02-91A5-F9A76529AD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F70D0-98BC-41F9-BD6D-B95039B20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D5227F-C5BE-49E8-ABF3-82AA02B533DA}"/>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5" name="Footer Placeholder 4">
            <a:extLst>
              <a:ext uri="{FF2B5EF4-FFF2-40B4-BE49-F238E27FC236}">
                <a16:creationId xmlns:a16="http://schemas.microsoft.com/office/drawing/2014/main" id="{83431250-A40B-407C-B2B6-78C8D8DDF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410686-DBE8-45E7-8A8F-6D17555BC4D7}"/>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274315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DC91-FB84-4A4F-8101-680C5C8B43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C36567-1F9F-4379-AA9E-FBB1D73C0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270C66-496E-4146-84F9-E444CD7B7EDB}"/>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5" name="Footer Placeholder 4">
            <a:extLst>
              <a:ext uri="{FF2B5EF4-FFF2-40B4-BE49-F238E27FC236}">
                <a16:creationId xmlns:a16="http://schemas.microsoft.com/office/drawing/2014/main" id="{53C7771B-9B03-4CE9-89DA-D8C273A5C8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CCDA8-8B4C-4A30-8747-96E7D7E9D935}"/>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296096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B13E-D07A-4CFA-AA50-5337D8F31E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4FCC93-C4B3-4B3F-A570-75B4E6F52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9C47BA-E99B-4EAF-9C56-52CA75E8E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0BBFDA-9196-44FF-AA55-C794C9D801FD}"/>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6" name="Footer Placeholder 5">
            <a:extLst>
              <a:ext uri="{FF2B5EF4-FFF2-40B4-BE49-F238E27FC236}">
                <a16:creationId xmlns:a16="http://schemas.microsoft.com/office/drawing/2014/main" id="{1D566097-3E65-41D0-8543-A694C3F5B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3332FD-5BD1-4BAA-B1DB-D8EC9E9AE2A9}"/>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371563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DF3C-40C6-4099-B899-70A90528F9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87F080-8AD7-4418-8C59-1F028332E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2F7A3-90EE-4C04-B9CD-DCAADC90AC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EF5583-DCEF-4DC2-AC24-082395797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C66506-A8B2-48FB-9359-9C7D7747DF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84C8B0-5276-4E3F-B500-C593B9070B8A}"/>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8" name="Footer Placeholder 7">
            <a:extLst>
              <a:ext uri="{FF2B5EF4-FFF2-40B4-BE49-F238E27FC236}">
                <a16:creationId xmlns:a16="http://schemas.microsoft.com/office/drawing/2014/main" id="{FA6DD4C3-C283-4C88-877E-51943690D2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6ECCCE-0F55-4CAE-BE15-5B2642A4CD0C}"/>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74543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B3C0-E5D5-4B92-9F49-BE7FABA831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78AE17-529A-4600-9FED-8FACFCE53255}"/>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4" name="Footer Placeholder 3">
            <a:extLst>
              <a:ext uri="{FF2B5EF4-FFF2-40B4-BE49-F238E27FC236}">
                <a16:creationId xmlns:a16="http://schemas.microsoft.com/office/drawing/2014/main" id="{6237A116-532B-4BB1-A5F6-EB07F5DB81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F0043-DE0E-4227-BBEF-D1A92CF55983}"/>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369235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C3095-A4C4-4660-A8F8-0F4E491C23BB}"/>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3" name="Footer Placeholder 2">
            <a:extLst>
              <a:ext uri="{FF2B5EF4-FFF2-40B4-BE49-F238E27FC236}">
                <a16:creationId xmlns:a16="http://schemas.microsoft.com/office/drawing/2014/main" id="{B3AD753D-6DF8-49DB-A814-6FA4E08AD8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4AA299-AF1E-434E-B618-D6D015B15805}"/>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294995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7189-0C40-44B5-82FE-60AA4C9CE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4CFC9D-3953-4CF4-A9C8-759F2AE93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F91C43-2F5D-43A2-90BB-BE9F4835F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C8C997-2487-4BB0-9A3B-3B176D751443}"/>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6" name="Footer Placeholder 5">
            <a:extLst>
              <a:ext uri="{FF2B5EF4-FFF2-40B4-BE49-F238E27FC236}">
                <a16:creationId xmlns:a16="http://schemas.microsoft.com/office/drawing/2014/main" id="{65B1E394-7159-42AD-A115-0687B0F080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9CBCC0-82B4-47F7-819F-16CDC59987C7}"/>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143500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32C8-029A-4A2C-A43F-93E39F4F9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CB1729-4A1C-45DB-B488-53DC33768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6E3382-C9D0-4E40-9C31-590E2CCE7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67712D-2AF5-43A2-B68A-DB34D0BE66B2}"/>
              </a:ext>
            </a:extLst>
          </p:cNvPr>
          <p:cNvSpPr>
            <a:spLocks noGrp="1"/>
          </p:cNvSpPr>
          <p:nvPr>
            <p:ph type="dt" sz="half" idx="10"/>
          </p:nvPr>
        </p:nvSpPr>
        <p:spPr/>
        <p:txBody>
          <a:bodyPr/>
          <a:lstStyle/>
          <a:p>
            <a:fld id="{1C8F07ED-CA16-4156-B7FB-023D6225223B}" type="datetimeFigureOut">
              <a:rPr lang="en-GB" smtClean="0"/>
              <a:t>15/05/2020</a:t>
            </a:fld>
            <a:endParaRPr lang="en-GB"/>
          </a:p>
        </p:txBody>
      </p:sp>
      <p:sp>
        <p:nvSpPr>
          <p:cNvPr id="6" name="Footer Placeholder 5">
            <a:extLst>
              <a:ext uri="{FF2B5EF4-FFF2-40B4-BE49-F238E27FC236}">
                <a16:creationId xmlns:a16="http://schemas.microsoft.com/office/drawing/2014/main" id="{2DC8BCC8-D388-4902-8DBB-1F7CE2D88C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0B88A-B3CB-4FD6-867E-A12E1B0EB4F3}"/>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320331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DE9528-208E-4772-9176-5EE1F17FD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D23144-AECB-4091-A5D1-580633E4F8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8993D2-5DA1-4948-99EB-751A4AFDB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F07ED-CA16-4156-B7FB-023D6225223B}" type="datetimeFigureOut">
              <a:rPr lang="en-GB" smtClean="0"/>
              <a:t>15/05/2020</a:t>
            </a:fld>
            <a:endParaRPr lang="en-GB"/>
          </a:p>
        </p:txBody>
      </p:sp>
      <p:sp>
        <p:nvSpPr>
          <p:cNvPr id="5" name="Footer Placeholder 4">
            <a:extLst>
              <a:ext uri="{FF2B5EF4-FFF2-40B4-BE49-F238E27FC236}">
                <a16:creationId xmlns:a16="http://schemas.microsoft.com/office/drawing/2014/main" id="{82ECED55-9CEE-4A55-9DAE-F8822BF64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9E2FB-C0DA-46E9-B541-BC2E916B50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A8BAF-2AAD-4484-B795-71915C59B6F5}" type="slidenum">
              <a:rPr lang="en-GB" smtClean="0"/>
              <a:t>‹#›</a:t>
            </a:fld>
            <a:endParaRPr lang="en-GB"/>
          </a:p>
        </p:txBody>
      </p:sp>
    </p:spTree>
    <p:extLst>
      <p:ext uri="{BB962C8B-B14F-4D97-AF65-F5344CB8AC3E}">
        <p14:creationId xmlns:p14="http://schemas.microsoft.com/office/powerpoint/2010/main" val="707966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ideo" Target="https://www.youtube.com/embed/6e5JQWUaPlI?start=3&amp;feature=oembed" TargetMode="Externa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jpeg"/><Relationship Id="rId4" Type="http://schemas.openxmlformats.org/officeDocument/2006/relationships/image" Target="../media/image8.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4.png"/><Relationship Id="rId10" Type="http://schemas.openxmlformats.org/officeDocument/2006/relationships/image" Target="../media/image7.jpeg"/><Relationship Id="rId4" Type="http://schemas.openxmlformats.org/officeDocument/2006/relationships/image" Target="../media/image13.jp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5.jpe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19.jp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5.png"/><Relationship Id="rId5" Type="http://schemas.openxmlformats.org/officeDocument/2006/relationships/image" Target="../media/image17.jpg"/><Relationship Id="rId10" Type="http://schemas.openxmlformats.org/officeDocument/2006/relationships/image" Target="../media/image4.png"/><Relationship Id="rId4" Type="http://schemas.openxmlformats.org/officeDocument/2006/relationships/image" Target="../media/image16.jpg"/><Relationship Id="rId9"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1.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1.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jpeg"/><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504825"/>
            <a:ext cx="12192000" cy="5670352"/>
          </a:xfrm>
          <a:prstGeom prst="rect">
            <a:avLst/>
          </a:prstGeom>
          <a:solidFill>
            <a:srgbClr val="8CB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rawing&#10;&#10;Description automatically generated">
            <a:extLst>
              <a:ext uri="{FF2B5EF4-FFF2-40B4-BE49-F238E27FC236}">
                <a16:creationId xmlns:a16="http://schemas.microsoft.com/office/drawing/2014/main" id="{21619C33-00BE-426C-BFDD-DDC71D37EAE0}"/>
              </a:ext>
            </a:extLst>
          </p:cNvPr>
          <p:cNvPicPr>
            <a:picLocks noChangeAspect="1"/>
          </p:cNvPicPr>
          <p:nvPr/>
        </p:nvPicPr>
        <p:blipFill rotWithShape="1">
          <a:blip r:embed="rId2">
            <a:extLst>
              <a:ext uri="{28A0092B-C50C-407E-A947-70E740481C1C}">
                <a14:useLocalDpi xmlns:a14="http://schemas.microsoft.com/office/drawing/2010/main" val="0"/>
              </a:ext>
            </a:extLst>
          </a:blip>
          <a:srcRect t="24788" r="1514" b="24474"/>
          <a:stretch/>
        </p:blipFill>
        <p:spPr>
          <a:xfrm>
            <a:off x="595902" y="847725"/>
            <a:ext cx="11034444" cy="5309402"/>
          </a:xfrm>
          <a:prstGeom prst="rect">
            <a:avLst/>
          </a:prstGeom>
        </p:spPr>
      </p:pic>
      <p:sp>
        <p:nvSpPr>
          <p:cNvPr id="8" name="TextBox 7">
            <a:extLst>
              <a:ext uri="{FF2B5EF4-FFF2-40B4-BE49-F238E27FC236}">
                <a16:creationId xmlns:a16="http://schemas.microsoft.com/office/drawing/2014/main" id="{EAD53441-1A1E-4D27-AFC0-0BBE2DCBBF70}"/>
              </a:ext>
            </a:extLst>
          </p:cNvPr>
          <p:cNvSpPr txBox="1"/>
          <p:nvPr/>
        </p:nvSpPr>
        <p:spPr>
          <a:xfrm>
            <a:off x="1710647" y="1606295"/>
            <a:ext cx="8804953" cy="2308324"/>
          </a:xfrm>
          <a:prstGeom prst="rect">
            <a:avLst/>
          </a:prstGeom>
          <a:noFill/>
        </p:spPr>
        <p:txBody>
          <a:bodyPr wrap="square" rtlCol="0">
            <a:spAutoFit/>
          </a:bodyPr>
          <a:lstStyle/>
          <a:p>
            <a:pPr algn="ctr"/>
            <a:r>
              <a:rPr lang="en-GB" sz="7200" dirty="0">
                <a:solidFill>
                  <a:srgbClr val="6555A0"/>
                </a:solidFill>
                <a:latin typeface="Impact" panose="020B0806030902050204" pitchFamily="34" charset="0"/>
              </a:rPr>
              <a:t>5 WAYS TO SUPPORT EACH OTHER IN A CRISIS</a:t>
            </a: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19" name="TextBox 18">
            <a:extLst>
              <a:ext uri="{FF2B5EF4-FFF2-40B4-BE49-F238E27FC236}">
                <a16:creationId xmlns:a16="http://schemas.microsoft.com/office/drawing/2014/main" id="{A9BDFAA9-CC9D-4F2B-970B-E9753F911D59}"/>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26" name="Rectangle 25">
            <a:extLst>
              <a:ext uri="{FF2B5EF4-FFF2-40B4-BE49-F238E27FC236}">
                <a16:creationId xmlns:a16="http://schemas.microsoft.com/office/drawing/2014/main" id="{C74E6B6D-E905-4880-8F2F-3AEE1068640C}"/>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9" name="Picture 11" descr="A picture containing drawing&#10;&#10;Description automatically generated">
            <a:extLst>
              <a:ext uri="{FF2B5EF4-FFF2-40B4-BE49-F238E27FC236}">
                <a16:creationId xmlns:a16="http://schemas.microsoft.com/office/drawing/2014/main" id="{C2340A22-4053-4562-9A3A-81833086C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Facebook - Wikiquote">
            <a:extLst>
              <a:ext uri="{FF2B5EF4-FFF2-40B4-BE49-F238E27FC236}">
                <a16:creationId xmlns:a16="http://schemas.microsoft.com/office/drawing/2014/main" id="{F726DF49-5424-4B8E-9D7D-3AC9BF291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ow Snapchatters are adapting to the COVID-19 health crisis">
            <a:extLst>
              <a:ext uri="{FF2B5EF4-FFF2-40B4-BE49-F238E27FC236}">
                <a16:creationId xmlns:a16="http://schemas.microsoft.com/office/drawing/2014/main" id="{77740A2C-F174-4703-8BD9-435A08C54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Twitter (@Twitter) | Twitter">
            <a:extLst>
              <a:ext uri="{FF2B5EF4-FFF2-40B4-BE49-F238E27FC236}">
                <a16:creationId xmlns:a16="http://schemas.microsoft.com/office/drawing/2014/main" id="{7E391535-4A52-4BAF-8BE6-FD3FFAF478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TIC TOC DZ - Home | Facebook">
            <a:extLst>
              <a:ext uri="{FF2B5EF4-FFF2-40B4-BE49-F238E27FC236}">
                <a16:creationId xmlns:a16="http://schemas.microsoft.com/office/drawing/2014/main" id="{1F82E0B9-B6C2-4C8B-9C89-1D3724531F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6DF792F-F7DB-48FB-BDD3-FA19E1490233}"/>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4285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A3671F-8FCD-43EE-B3CD-63F7C13B98DA}"/>
              </a:ext>
            </a:extLst>
          </p:cNvPr>
          <p:cNvSpPr/>
          <p:nvPr/>
        </p:nvSpPr>
        <p:spPr>
          <a:xfrm>
            <a:off x="0" y="565150"/>
            <a:ext cx="12192000" cy="5568950"/>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GB" kern="0">
              <a:sym typeface="Arial"/>
            </a:endParaRPr>
          </a:p>
        </p:txBody>
      </p:sp>
      <p:pic>
        <p:nvPicPr>
          <p:cNvPr id="5123" name="Picture 17" descr="A picture containing light&#10;&#10;Description automatically generated">
            <a:extLst>
              <a:ext uri="{FF2B5EF4-FFF2-40B4-BE49-F238E27FC236}">
                <a16:creationId xmlns:a16="http://schemas.microsoft.com/office/drawing/2014/main" id="{B20D4FC8-E687-4244-A5A1-77C05BDFA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3650" y="5653088"/>
            <a:ext cx="173831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12">
            <a:extLst>
              <a:ext uri="{FF2B5EF4-FFF2-40B4-BE49-F238E27FC236}">
                <a16:creationId xmlns:a16="http://schemas.microsoft.com/office/drawing/2014/main" id="{FCD95A12-E950-41A3-90CC-7501AD543546}"/>
              </a:ext>
            </a:extLst>
          </p:cNvPr>
          <p:cNvSpPr txBox="1">
            <a:spLocks noChangeArrowheads="1"/>
          </p:cNvSpPr>
          <p:nvPr/>
        </p:nvSpPr>
        <p:spPr bwMode="auto">
          <a:xfrm>
            <a:off x="214313" y="6303963"/>
            <a:ext cx="26860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sz="2200">
                <a:solidFill>
                  <a:srgbClr val="6555A0"/>
                </a:solidFill>
                <a:latin typeface="Impact" panose="020B0806030902050204" pitchFamily="34" charset="0"/>
              </a:rPr>
              <a:t>ETHOS        </a:t>
            </a:r>
            <a:r>
              <a:rPr lang="en-GB" altLang="en-US" sz="2200">
                <a:solidFill>
                  <a:srgbClr val="67C3CE"/>
                </a:solidFill>
                <a:latin typeface="Impact" panose="020B0806030902050204" pitchFamily="34" charset="0"/>
              </a:rPr>
              <a:t>TIME</a:t>
            </a:r>
          </a:p>
        </p:txBody>
      </p:sp>
      <p:sp>
        <p:nvSpPr>
          <p:cNvPr id="5125" name="Rectangle 13">
            <a:extLst>
              <a:ext uri="{FF2B5EF4-FFF2-40B4-BE49-F238E27FC236}">
                <a16:creationId xmlns:a16="http://schemas.microsoft.com/office/drawing/2014/main" id="{9A09301D-D309-4668-BB01-1D9B711F99DE}"/>
              </a:ext>
            </a:extLst>
          </p:cNvPr>
          <p:cNvSpPr>
            <a:spLocks noChangeArrowheads="1"/>
          </p:cNvSpPr>
          <p:nvPr/>
        </p:nvSpPr>
        <p:spPr bwMode="auto">
          <a:xfrm>
            <a:off x="930275" y="6334125"/>
            <a:ext cx="496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b="1">
                <a:solidFill>
                  <a:srgbClr val="C30D60"/>
                </a:solidFill>
              </a:rPr>
              <a:t>⏰</a:t>
            </a:r>
            <a:endParaRPr lang="en-GB" altLang="en-US"/>
          </a:p>
        </p:txBody>
      </p:sp>
      <p:grpSp>
        <p:nvGrpSpPr>
          <p:cNvPr id="5126" name="Group 8">
            <a:extLst>
              <a:ext uri="{FF2B5EF4-FFF2-40B4-BE49-F238E27FC236}">
                <a16:creationId xmlns:a16="http://schemas.microsoft.com/office/drawing/2014/main" id="{C303BC8A-3CB4-419B-85AA-1CC649891D55}"/>
              </a:ext>
            </a:extLst>
          </p:cNvPr>
          <p:cNvGrpSpPr>
            <a:grpSpLocks/>
          </p:cNvGrpSpPr>
          <p:nvPr/>
        </p:nvGrpSpPr>
        <p:grpSpPr bwMode="auto">
          <a:xfrm>
            <a:off x="3476625" y="5729288"/>
            <a:ext cx="7705725" cy="1055687"/>
            <a:chOff x="3477318" y="5729125"/>
            <a:chExt cx="7705725" cy="1056225"/>
          </a:xfrm>
        </p:grpSpPr>
        <p:sp>
          <p:nvSpPr>
            <p:cNvPr id="10" name="TextBox 9">
              <a:extLst>
                <a:ext uri="{FF2B5EF4-FFF2-40B4-BE49-F238E27FC236}">
                  <a16:creationId xmlns:a16="http://schemas.microsoft.com/office/drawing/2014/main" id="{71F764A3-EC1C-4C4A-88AF-5165D2680C70}"/>
                </a:ext>
              </a:extLst>
            </p:cNvPr>
            <p:cNvSpPr txBox="1"/>
            <p:nvPr/>
          </p:nvSpPr>
          <p:spPr>
            <a:xfrm>
              <a:off x="3477318" y="5729125"/>
              <a:ext cx="7705725" cy="430431"/>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pic>
          <p:nvPicPr>
            <p:cNvPr id="5134" name="Picture 14" descr="A picture containing drawing&#10;&#10;Description automatically generated">
              <a:extLst>
                <a:ext uri="{FF2B5EF4-FFF2-40B4-BE49-F238E27FC236}">
                  <a16:creationId xmlns:a16="http://schemas.microsoft.com/office/drawing/2014/main" id="{8E3F1125-69D5-4091-918F-26B0B842B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42" t="10220" r="23888" b="17453"/>
            <a:stretch>
              <a:fillRect/>
            </a:stretch>
          </p:blipFill>
          <p:spPr bwMode="auto">
            <a:xfrm flipH="1">
              <a:off x="5726664" y="6248680"/>
              <a:ext cx="523447" cy="53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2" descr="Facebook - Wikiquote">
              <a:extLst>
                <a:ext uri="{FF2B5EF4-FFF2-40B4-BE49-F238E27FC236}">
                  <a16:creationId xmlns:a16="http://schemas.microsoft.com/office/drawing/2014/main" id="{326D47F5-FF22-4B72-8F18-5ACE8DC20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4" descr="How Snapchatters are adapting to the COVID-19 health crisis">
              <a:extLst>
                <a:ext uri="{FF2B5EF4-FFF2-40B4-BE49-F238E27FC236}">
                  <a16:creationId xmlns:a16="http://schemas.microsoft.com/office/drawing/2014/main" id="{209DC675-0FBB-45A1-AB0E-5D08DCB0F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6" descr="Twitter (@Twitter) | Twitter">
              <a:extLst>
                <a:ext uri="{FF2B5EF4-FFF2-40B4-BE49-F238E27FC236}">
                  <a16:creationId xmlns:a16="http://schemas.microsoft.com/office/drawing/2014/main" id="{4D499D3D-A07C-43C4-AF9B-8A02009AF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8" descr="TIC TOC DZ - Home | Facebook">
              <a:extLst>
                <a:ext uri="{FF2B5EF4-FFF2-40B4-BE49-F238E27FC236}">
                  <a16:creationId xmlns:a16="http://schemas.microsoft.com/office/drawing/2014/main" id="{3FD89CED-4B8B-42D1-8697-5BB5AC8A44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7" name="Rectangle 20">
            <a:extLst>
              <a:ext uri="{FF2B5EF4-FFF2-40B4-BE49-F238E27FC236}">
                <a16:creationId xmlns:a16="http://schemas.microsoft.com/office/drawing/2014/main" id="{7D749F55-6072-4F22-8D60-ED5F8405C171}"/>
              </a:ext>
            </a:extLst>
          </p:cNvPr>
          <p:cNvSpPr>
            <a:spLocks noChangeArrowheads="1"/>
          </p:cNvSpPr>
          <p:nvPr/>
        </p:nvSpPr>
        <p:spPr bwMode="auto">
          <a:xfrm>
            <a:off x="0" y="671513"/>
            <a:ext cx="1219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4500">
                <a:solidFill>
                  <a:schemeClr val="bg1"/>
                </a:solidFill>
                <a:latin typeface="Impact" panose="020B0806030902050204" pitchFamily="34" charset="0"/>
              </a:rPr>
              <a:t>CLICK TO WATCH THIS WEEKS’ VIDEO! </a:t>
            </a:r>
            <a:endParaRPr lang="en-GB" altLang="en-US" sz="3000">
              <a:solidFill>
                <a:schemeClr val="bg1"/>
              </a:solidFill>
              <a:latin typeface="Impact" panose="020B0806030902050204" pitchFamily="34" charset="0"/>
            </a:endParaRPr>
          </a:p>
        </p:txBody>
      </p:sp>
      <p:pic>
        <p:nvPicPr>
          <p:cNvPr id="5129" name="Picture 5" descr="A close up of a person&#10;&#10;Description automatically generated">
            <a:extLst>
              <a:ext uri="{FF2B5EF4-FFF2-40B4-BE49-F238E27FC236}">
                <a16:creationId xmlns:a16="http://schemas.microsoft.com/office/drawing/2014/main" id="{82F04D2D-7C60-48E7-A887-1F7B18E2E1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2014538"/>
            <a:ext cx="143033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7" descr="A picture containing person, indoor, young, holding&#10;&#10;Description automatically generated">
            <a:extLst>
              <a:ext uri="{FF2B5EF4-FFF2-40B4-BE49-F238E27FC236}">
                <a16:creationId xmlns:a16="http://schemas.microsoft.com/office/drawing/2014/main" id="{0864C678-7D1A-440E-8310-1F9120D62D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5350" y="2014538"/>
            <a:ext cx="149383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2DF0013-16D9-425C-890D-724910743319}"/>
              </a:ext>
            </a:extLst>
          </p:cNvPr>
          <p:cNvSpPr txBox="1"/>
          <p:nvPr/>
        </p:nvSpPr>
        <p:spPr>
          <a:xfrm>
            <a:off x="509588" y="4368800"/>
            <a:ext cx="3149600" cy="431800"/>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With Dan &amp; Husnaa!</a:t>
            </a:r>
          </a:p>
        </p:txBody>
      </p:sp>
      <p:pic>
        <p:nvPicPr>
          <p:cNvPr id="5132" name="Graphic 11" descr="Arrow Rotate right">
            <a:extLst>
              <a:ext uri="{FF2B5EF4-FFF2-40B4-BE49-F238E27FC236}">
                <a16:creationId xmlns:a16="http://schemas.microsoft.com/office/drawing/2014/main" id="{E506A672-700D-4A3B-8B18-71E8A6EC23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231215">
            <a:off x="3452813"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nline Media 1" title="5 ways to support each other #5  #gracefoundationuk #education #support #fun #ethos #family">
            <a:hlinkClick r:id="" action="ppaction://media"/>
            <a:extLst>
              <a:ext uri="{FF2B5EF4-FFF2-40B4-BE49-F238E27FC236}">
                <a16:creationId xmlns:a16="http://schemas.microsoft.com/office/drawing/2014/main" id="{A7BE7DDF-4282-4D33-94D5-D4A0FE97E1EE}"/>
              </a:ext>
            </a:extLst>
          </p:cNvPr>
          <p:cNvPicPr>
            <a:picLocks noRot="1" noChangeAspect="1"/>
          </p:cNvPicPr>
          <p:nvPr>
            <a:videoFile r:link="rId1"/>
          </p:nvPr>
        </p:nvPicPr>
        <p:blipFill>
          <a:blip r:embed="rId12"/>
          <a:stretch>
            <a:fillRect/>
          </a:stretch>
        </p:blipFill>
        <p:spPr>
          <a:xfrm>
            <a:off x="4707592"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1C654-308F-47C7-81F2-0261AF880F6E}"/>
              </a:ext>
            </a:extLst>
          </p:cNvPr>
          <p:cNvSpPr/>
          <p:nvPr/>
        </p:nvSpPr>
        <p:spPr>
          <a:xfrm>
            <a:off x="0" y="565079"/>
            <a:ext cx="12192000" cy="5568594"/>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pic>
        <p:nvPicPr>
          <p:cNvPr id="8" name="Picture 7">
            <a:extLst>
              <a:ext uri="{FF2B5EF4-FFF2-40B4-BE49-F238E27FC236}">
                <a16:creationId xmlns:a16="http://schemas.microsoft.com/office/drawing/2014/main" id="{1C7C076E-5B2E-4209-BD70-B39FE043CABC}"/>
              </a:ext>
            </a:extLst>
          </p:cNvPr>
          <p:cNvPicPr>
            <a:picLocks noChangeAspect="1"/>
          </p:cNvPicPr>
          <p:nvPr/>
        </p:nvPicPr>
        <p:blipFill rotWithShape="1">
          <a:blip r:embed="rId4">
            <a:extLst>
              <a:ext uri="{28A0092B-C50C-407E-A947-70E740481C1C}">
                <a14:useLocalDpi xmlns:a14="http://schemas.microsoft.com/office/drawing/2010/main" val="0"/>
              </a:ext>
            </a:extLst>
          </a:blip>
          <a:srcRect t="16074" r="3134" b="18865"/>
          <a:stretch/>
        </p:blipFill>
        <p:spPr>
          <a:xfrm>
            <a:off x="473715" y="1833936"/>
            <a:ext cx="5089209" cy="3418285"/>
          </a:xfrm>
          <a:prstGeom prst="rect">
            <a:avLst/>
          </a:prstGeom>
        </p:spPr>
      </p:pic>
      <p:sp>
        <p:nvSpPr>
          <p:cNvPr id="12" name="TextBox 11">
            <a:extLst>
              <a:ext uri="{FF2B5EF4-FFF2-40B4-BE49-F238E27FC236}">
                <a16:creationId xmlns:a16="http://schemas.microsoft.com/office/drawing/2014/main" id="{B92B818C-7E25-40AE-A875-FE29A4B142B5}"/>
              </a:ext>
            </a:extLst>
          </p:cNvPr>
          <p:cNvSpPr txBox="1"/>
          <p:nvPr/>
        </p:nvSpPr>
        <p:spPr>
          <a:xfrm>
            <a:off x="1422953" y="2515821"/>
            <a:ext cx="3473625" cy="1569660"/>
          </a:xfrm>
          <a:prstGeom prst="rect">
            <a:avLst/>
          </a:prstGeom>
          <a:noFill/>
        </p:spPr>
        <p:txBody>
          <a:bodyPr wrap="square" rtlCol="0">
            <a:spAutoFit/>
          </a:bodyPr>
          <a:lstStyle/>
          <a:p>
            <a:pPr algn="ctr"/>
            <a:r>
              <a:rPr lang="en-GB" sz="3200" dirty="0">
                <a:solidFill>
                  <a:srgbClr val="6555A0"/>
                </a:solidFill>
                <a:latin typeface="Impact" panose="020B0806030902050204" pitchFamily="34" charset="0"/>
              </a:rPr>
              <a:t>Why is it important to support each other?</a:t>
            </a:r>
          </a:p>
        </p:txBody>
      </p:sp>
      <p:sp>
        <p:nvSpPr>
          <p:cNvPr id="13" name="TextBox 12">
            <a:extLst>
              <a:ext uri="{FF2B5EF4-FFF2-40B4-BE49-F238E27FC236}">
                <a16:creationId xmlns:a16="http://schemas.microsoft.com/office/drawing/2014/main" id="{788A5E84-D93E-4582-9A2A-B4D7962C791E}"/>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4" name="Rectangle 13">
            <a:extLst>
              <a:ext uri="{FF2B5EF4-FFF2-40B4-BE49-F238E27FC236}">
                <a16:creationId xmlns:a16="http://schemas.microsoft.com/office/drawing/2014/main" id="{01C39633-E7AA-4C30-A315-457AEFCBE210}"/>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2050" name="Picture 2" descr="Quotes About The Power of Community | Ellevate">
            <a:extLst>
              <a:ext uri="{FF2B5EF4-FFF2-40B4-BE49-F238E27FC236}">
                <a16:creationId xmlns:a16="http://schemas.microsoft.com/office/drawing/2014/main" id="{096AF76B-98E0-400A-B1A0-8FB3E667A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204" y="817393"/>
            <a:ext cx="4966516" cy="4966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A picture containing drawing&#10;&#10;Description automatically generated">
            <a:extLst>
              <a:ext uri="{FF2B5EF4-FFF2-40B4-BE49-F238E27FC236}">
                <a16:creationId xmlns:a16="http://schemas.microsoft.com/office/drawing/2014/main" id="{2E13FEE2-7E60-4B68-A0FD-D8B93CE8B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Facebook - Wikiquote">
            <a:extLst>
              <a:ext uri="{FF2B5EF4-FFF2-40B4-BE49-F238E27FC236}">
                <a16:creationId xmlns:a16="http://schemas.microsoft.com/office/drawing/2014/main" id="{4A56D8D5-71D4-421E-85B9-13B47D2D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ow Snapchatters are adapting to the COVID-19 health crisis">
            <a:extLst>
              <a:ext uri="{FF2B5EF4-FFF2-40B4-BE49-F238E27FC236}">
                <a16:creationId xmlns:a16="http://schemas.microsoft.com/office/drawing/2014/main" id="{79199779-6A39-4500-8AE6-39C22F49AC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Twitter (@Twitter) | Twitter">
            <a:extLst>
              <a:ext uri="{FF2B5EF4-FFF2-40B4-BE49-F238E27FC236}">
                <a16:creationId xmlns:a16="http://schemas.microsoft.com/office/drawing/2014/main" id="{B43565E0-BE0B-40F7-AAB4-C8519593A5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TIC TOC DZ - Home | Facebook">
            <a:extLst>
              <a:ext uri="{FF2B5EF4-FFF2-40B4-BE49-F238E27FC236}">
                <a16:creationId xmlns:a16="http://schemas.microsoft.com/office/drawing/2014/main" id="{635B0A48-E19E-4148-83FD-3B93BD6B3D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68500272-67DD-4413-A79B-9BC3CC000F8D}"/>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31538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1C654-308F-47C7-81F2-0261AF880F6E}"/>
              </a:ext>
            </a:extLst>
          </p:cNvPr>
          <p:cNvSpPr/>
          <p:nvPr/>
        </p:nvSpPr>
        <p:spPr>
          <a:xfrm>
            <a:off x="0" y="565079"/>
            <a:ext cx="12192000" cy="5568594"/>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pic>
        <p:nvPicPr>
          <p:cNvPr id="8" name="Picture 7">
            <a:extLst>
              <a:ext uri="{FF2B5EF4-FFF2-40B4-BE49-F238E27FC236}">
                <a16:creationId xmlns:a16="http://schemas.microsoft.com/office/drawing/2014/main" id="{1C7C076E-5B2E-4209-BD70-B39FE043CABC}"/>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r="3134" b="18865"/>
          <a:stretch/>
        </p:blipFill>
        <p:spPr>
          <a:xfrm>
            <a:off x="473715" y="1833936"/>
            <a:ext cx="5089209" cy="3418285"/>
          </a:xfrm>
          <a:prstGeom prst="rect">
            <a:avLst/>
          </a:prstGeom>
        </p:spPr>
      </p:pic>
      <p:sp>
        <p:nvSpPr>
          <p:cNvPr id="12" name="TextBox 11">
            <a:extLst>
              <a:ext uri="{FF2B5EF4-FFF2-40B4-BE49-F238E27FC236}">
                <a16:creationId xmlns:a16="http://schemas.microsoft.com/office/drawing/2014/main" id="{B92B818C-7E25-40AE-A875-FE29A4B142B5}"/>
              </a:ext>
            </a:extLst>
          </p:cNvPr>
          <p:cNvSpPr txBox="1"/>
          <p:nvPr/>
        </p:nvSpPr>
        <p:spPr>
          <a:xfrm>
            <a:off x="1422953" y="2515821"/>
            <a:ext cx="3473625" cy="1569660"/>
          </a:xfrm>
          <a:prstGeom prst="rect">
            <a:avLst/>
          </a:prstGeom>
          <a:noFill/>
        </p:spPr>
        <p:txBody>
          <a:bodyPr wrap="square" rtlCol="0">
            <a:spAutoFit/>
          </a:bodyPr>
          <a:lstStyle/>
          <a:p>
            <a:pPr algn="ctr"/>
            <a:r>
              <a:rPr lang="en-GB" sz="3200" dirty="0">
                <a:solidFill>
                  <a:srgbClr val="6555A0"/>
                </a:solidFill>
                <a:latin typeface="Impact" panose="020B0806030902050204" pitchFamily="34" charset="0"/>
              </a:rPr>
              <a:t>Why is it important to support each other?</a:t>
            </a:r>
          </a:p>
        </p:txBody>
      </p:sp>
      <p:sp>
        <p:nvSpPr>
          <p:cNvPr id="13" name="TextBox 12">
            <a:extLst>
              <a:ext uri="{FF2B5EF4-FFF2-40B4-BE49-F238E27FC236}">
                <a16:creationId xmlns:a16="http://schemas.microsoft.com/office/drawing/2014/main" id="{788A5E84-D93E-4582-9A2A-B4D7962C791E}"/>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4" name="Rectangle 13">
            <a:extLst>
              <a:ext uri="{FF2B5EF4-FFF2-40B4-BE49-F238E27FC236}">
                <a16:creationId xmlns:a16="http://schemas.microsoft.com/office/drawing/2014/main" id="{01C39633-E7AA-4C30-A315-457AEFCBE210}"/>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4098" name="Picture 2" descr="Having a supportive community is so important to small business ...">
            <a:extLst>
              <a:ext uri="{FF2B5EF4-FFF2-40B4-BE49-F238E27FC236}">
                <a16:creationId xmlns:a16="http://schemas.microsoft.com/office/drawing/2014/main" id="{A3E0ADC4-45C6-48FF-8B9D-82A569647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414" y="863028"/>
            <a:ext cx="4909409" cy="4909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A picture containing drawing&#10;&#10;Description automatically generated">
            <a:extLst>
              <a:ext uri="{FF2B5EF4-FFF2-40B4-BE49-F238E27FC236}">
                <a16:creationId xmlns:a16="http://schemas.microsoft.com/office/drawing/2014/main" id="{82357BF7-5EAC-4531-84A3-1DC651013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Facebook - Wikiquote">
            <a:extLst>
              <a:ext uri="{FF2B5EF4-FFF2-40B4-BE49-F238E27FC236}">
                <a16:creationId xmlns:a16="http://schemas.microsoft.com/office/drawing/2014/main" id="{B7B578CB-750F-4075-B07B-E0C16978C2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ow Snapchatters are adapting to the COVID-19 health crisis">
            <a:extLst>
              <a:ext uri="{FF2B5EF4-FFF2-40B4-BE49-F238E27FC236}">
                <a16:creationId xmlns:a16="http://schemas.microsoft.com/office/drawing/2014/main" id="{99DD5EBC-BF44-4978-80DA-7C4BF5A7D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Twitter (@Twitter) | Twitter">
            <a:extLst>
              <a:ext uri="{FF2B5EF4-FFF2-40B4-BE49-F238E27FC236}">
                <a16:creationId xmlns:a16="http://schemas.microsoft.com/office/drawing/2014/main" id="{F96CAA42-73E9-49D3-A02E-F18ECE99BA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TIC TOC DZ - Home | Facebook">
            <a:extLst>
              <a:ext uri="{FF2B5EF4-FFF2-40B4-BE49-F238E27FC236}">
                <a16:creationId xmlns:a16="http://schemas.microsoft.com/office/drawing/2014/main" id="{CA8731AE-300D-41ED-98CB-5FC9A8BB4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D4C1FC9-D205-4C5A-8683-850AA8C1EA07}"/>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238710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1C654-308F-47C7-81F2-0261AF880F6E}"/>
              </a:ext>
            </a:extLst>
          </p:cNvPr>
          <p:cNvSpPr/>
          <p:nvPr/>
        </p:nvSpPr>
        <p:spPr>
          <a:xfrm>
            <a:off x="0" y="565079"/>
            <a:ext cx="12192000" cy="5568594"/>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13" name="TextBox 12">
            <a:extLst>
              <a:ext uri="{FF2B5EF4-FFF2-40B4-BE49-F238E27FC236}">
                <a16:creationId xmlns:a16="http://schemas.microsoft.com/office/drawing/2014/main" id="{788A5E84-D93E-4582-9A2A-B4D7962C791E}"/>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4" name="Rectangle 13">
            <a:extLst>
              <a:ext uri="{FF2B5EF4-FFF2-40B4-BE49-F238E27FC236}">
                <a16:creationId xmlns:a16="http://schemas.microsoft.com/office/drawing/2014/main" id="{01C39633-E7AA-4C30-A315-457AEFCBE210}"/>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sp>
        <p:nvSpPr>
          <p:cNvPr id="9" name="TextBox 8">
            <a:extLst>
              <a:ext uri="{FF2B5EF4-FFF2-40B4-BE49-F238E27FC236}">
                <a16:creationId xmlns:a16="http://schemas.microsoft.com/office/drawing/2014/main" id="{F6EADB8F-AFA6-4C32-85CF-FC8B4B70F600}"/>
              </a:ext>
            </a:extLst>
          </p:cNvPr>
          <p:cNvSpPr txBox="1"/>
          <p:nvPr/>
        </p:nvSpPr>
        <p:spPr>
          <a:xfrm>
            <a:off x="535583" y="1119822"/>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1</a:t>
            </a:r>
          </a:p>
        </p:txBody>
      </p:sp>
      <p:sp>
        <p:nvSpPr>
          <p:cNvPr id="10" name="TextBox 9">
            <a:extLst>
              <a:ext uri="{FF2B5EF4-FFF2-40B4-BE49-F238E27FC236}">
                <a16:creationId xmlns:a16="http://schemas.microsoft.com/office/drawing/2014/main" id="{328CA2AD-23CB-4C60-B8A1-2FB2A49C394D}"/>
              </a:ext>
            </a:extLst>
          </p:cNvPr>
          <p:cNvSpPr txBox="1"/>
          <p:nvPr/>
        </p:nvSpPr>
        <p:spPr>
          <a:xfrm>
            <a:off x="2997023" y="2942403"/>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2</a:t>
            </a:r>
          </a:p>
        </p:txBody>
      </p:sp>
      <p:sp>
        <p:nvSpPr>
          <p:cNvPr id="11" name="TextBox 10">
            <a:extLst>
              <a:ext uri="{FF2B5EF4-FFF2-40B4-BE49-F238E27FC236}">
                <a16:creationId xmlns:a16="http://schemas.microsoft.com/office/drawing/2014/main" id="{5132D426-886B-4CF9-9A72-27676366C53B}"/>
              </a:ext>
            </a:extLst>
          </p:cNvPr>
          <p:cNvSpPr txBox="1"/>
          <p:nvPr/>
        </p:nvSpPr>
        <p:spPr>
          <a:xfrm>
            <a:off x="2181682" y="4516343"/>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3</a:t>
            </a:r>
          </a:p>
        </p:txBody>
      </p:sp>
      <p:sp>
        <p:nvSpPr>
          <p:cNvPr id="15" name="TextBox 14">
            <a:extLst>
              <a:ext uri="{FF2B5EF4-FFF2-40B4-BE49-F238E27FC236}">
                <a16:creationId xmlns:a16="http://schemas.microsoft.com/office/drawing/2014/main" id="{6095FC2A-1A6D-429E-A8A7-0B586B15D4D3}"/>
              </a:ext>
            </a:extLst>
          </p:cNvPr>
          <p:cNvSpPr txBox="1"/>
          <p:nvPr/>
        </p:nvSpPr>
        <p:spPr>
          <a:xfrm>
            <a:off x="6800849" y="1479971"/>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4</a:t>
            </a:r>
          </a:p>
        </p:txBody>
      </p:sp>
      <p:sp>
        <p:nvSpPr>
          <p:cNvPr id="16" name="TextBox 15">
            <a:extLst>
              <a:ext uri="{FF2B5EF4-FFF2-40B4-BE49-F238E27FC236}">
                <a16:creationId xmlns:a16="http://schemas.microsoft.com/office/drawing/2014/main" id="{8D94160D-BC46-4B5C-85C9-324FA1A4EEE4}"/>
              </a:ext>
            </a:extLst>
          </p:cNvPr>
          <p:cNvSpPr txBox="1"/>
          <p:nvPr/>
        </p:nvSpPr>
        <p:spPr>
          <a:xfrm>
            <a:off x="7288634" y="3869862"/>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5</a:t>
            </a:r>
          </a:p>
        </p:txBody>
      </p:sp>
      <p:sp>
        <p:nvSpPr>
          <p:cNvPr id="19" name="Rectangle 18">
            <a:extLst>
              <a:ext uri="{FF2B5EF4-FFF2-40B4-BE49-F238E27FC236}">
                <a16:creationId xmlns:a16="http://schemas.microsoft.com/office/drawing/2014/main" id="{35CFCAFD-1380-43C6-813B-07AE394B46A7}"/>
              </a:ext>
            </a:extLst>
          </p:cNvPr>
          <p:cNvSpPr/>
          <p:nvPr/>
        </p:nvSpPr>
        <p:spPr>
          <a:xfrm>
            <a:off x="1426384" y="1550709"/>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Listen</a:t>
            </a:r>
            <a:endParaRPr lang="en-GB" sz="2800" dirty="0">
              <a:solidFill>
                <a:schemeClr val="bg1"/>
              </a:solidFill>
            </a:endParaRPr>
          </a:p>
        </p:txBody>
      </p:sp>
      <p:sp>
        <p:nvSpPr>
          <p:cNvPr id="20" name="Rectangle 19">
            <a:extLst>
              <a:ext uri="{FF2B5EF4-FFF2-40B4-BE49-F238E27FC236}">
                <a16:creationId xmlns:a16="http://schemas.microsoft.com/office/drawing/2014/main" id="{ACA10E54-B2F4-48D6-ADCB-57E64D5F0A9A}"/>
              </a:ext>
            </a:extLst>
          </p:cNvPr>
          <p:cNvSpPr/>
          <p:nvPr/>
        </p:nvSpPr>
        <p:spPr>
          <a:xfrm>
            <a:off x="3950256" y="3406422"/>
            <a:ext cx="2677746" cy="769441"/>
          </a:xfrm>
          <a:prstGeom prst="rect">
            <a:avLst/>
          </a:prstGeom>
        </p:spPr>
        <p:txBody>
          <a:bodyPr wrap="square">
            <a:spAutoFit/>
          </a:bodyPr>
          <a:lstStyle/>
          <a:p>
            <a:r>
              <a:rPr lang="en-GB" sz="4400" dirty="0">
                <a:solidFill>
                  <a:schemeClr val="bg1"/>
                </a:solidFill>
                <a:latin typeface="Impact" panose="020B0806030902050204" pitchFamily="34" charset="0"/>
              </a:rPr>
              <a:t>Encourage</a:t>
            </a:r>
            <a:endParaRPr lang="en-GB" sz="2800" dirty="0">
              <a:solidFill>
                <a:schemeClr val="bg1"/>
              </a:solidFill>
            </a:endParaRPr>
          </a:p>
        </p:txBody>
      </p:sp>
      <p:sp>
        <p:nvSpPr>
          <p:cNvPr id="21" name="Rectangle 20">
            <a:extLst>
              <a:ext uri="{FF2B5EF4-FFF2-40B4-BE49-F238E27FC236}">
                <a16:creationId xmlns:a16="http://schemas.microsoft.com/office/drawing/2014/main" id="{CC8B90B8-AA54-404F-B389-F6DC49421528}"/>
              </a:ext>
            </a:extLst>
          </p:cNvPr>
          <p:cNvSpPr/>
          <p:nvPr/>
        </p:nvSpPr>
        <p:spPr>
          <a:xfrm>
            <a:off x="3047908" y="4836037"/>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Help</a:t>
            </a:r>
            <a:endParaRPr lang="en-GB" sz="2800" dirty="0">
              <a:solidFill>
                <a:schemeClr val="bg1"/>
              </a:solidFill>
            </a:endParaRPr>
          </a:p>
        </p:txBody>
      </p:sp>
      <p:sp>
        <p:nvSpPr>
          <p:cNvPr id="23" name="Rectangle 22">
            <a:extLst>
              <a:ext uri="{FF2B5EF4-FFF2-40B4-BE49-F238E27FC236}">
                <a16:creationId xmlns:a16="http://schemas.microsoft.com/office/drawing/2014/main" id="{3D507612-B4C5-4FEB-889D-3418585E5F20}"/>
              </a:ext>
            </a:extLst>
          </p:cNvPr>
          <p:cNvSpPr/>
          <p:nvPr/>
        </p:nvSpPr>
        <p:spPr>
          <a:xfrm>
            <a:off x="8182848" y="3553131"/>
            <a:ext cx="2280536" cy="769441"/>
          </a:xfrm>
          <a:prstGeom prst="rect">
            <a:avLst/>
          </a:prstGeom>
        </p:spPr>
        <p:txBody>
          <a:bodyPr wrap="square">
            <a:spAutoFit/>
          </a:bodyPr>
          <a:lstStyle/>
          <a:p>
            <a:r>
              <a:rPr lang="en-GB" sz="4400" dirty="0">
                <a:solidFill>
                  <a:schemeClr val="bg1"/>
                </a:solidFill>
                <a:latin typeface="Impact" panose="020B0806030902050204" pitchFamily="34" charset="0"/>
              </a:rPr>
              <a:t>Be there </a:t>
            </a:r>
            <a:endParaRPr lang="en-GB" sz="2800" dirty="0">
              <a:solidFill>
                <a:schemeClr val="bg1"/>
              </a:solidFill>
            </a:endParaRPr>
          </a:p>
        </p:txBody>
      </p:sp>
      <p:sp>
        <p:nvSpPr>
          <p:cNvPr id="24" name="Rectangle 23">
            <a:extLst>
              <a:ext uri="{FF2B5EF4-FFF2-40B4-BE49-F238E27FC236}">
                <a16:creationId xmlns:a16="http://schemas.microsoft.com/office/drawing/2014/main" id="{FBF1FEA3-7E46-4BFB-B739-3D63BC770141}"/>
              </a:ext>
            </a:extLst>
          </p:cNvPr>
          <p:cNvSpPr/>
          <p:nvPr/>
        </p:nvSpPr>
        <p:spPr>
          <a:xfrm>
            <a:off x="7694922" y="1832119"/>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Laugh</a:t>
            </a:r>
            <a:endParaRPr lang="en-GB" sz="2800" dirty="0">
              <a:solidFill>
                <a:schemeClr val="bg1"/>
              </a:solidFill>
            </a:endParaRPr>
          </a:p>
        </p:txBody>
      </p:sp>
      <p:sp>
        <p:nvSpPr>
          <p:cNvPr id="2" name="Rectangle 1">
            <a:extLst>
              <a:ext uri="{FF2B5EF4-FFF2-40B4-BE49-F238E27FC236}">
                <a16:creationId xmlns:a16="http://schemas.microsoft.com/office/drawing/2014/main" id="{812EA5C3-AB59-4ABF-90A6-069C801D493A}"/>
              </a:ext>
            </a:extLst>
          </p:cNvPr>
          <p:cNvSpPr/>
          <p:nvPr/>
        </p:nvSpPr>
        <p:spPr>
          <a:xfrm>
            <a:off x="2559391" y="756747"/>
            <a:ext cx="6743700" cy="569943"/>
          </a:xfrm>
          <a:prstGeom prst="rect">
            <a:avLst/>
          </a:prstGeom>
          <a:solidFill>
            <a:srgbClr val="6555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92B818C-7E25-40AE-A875-FE29A4B142B5}"/>
              </a:ext>
            </a:extLst>
          </p:cNvPr>
          <p:cNvSpPr txBox="1"/>
          <p:nvPr/>
        </p:nvSpPr>
        <p:spPr>
          <a:xfrm>
            <a:off x="1967775" y="769687"/>
            <a:ext cx="7926932" cy="584775"/>
          </a:xfrm>
          <a:prstGeom prst="rect">
            <a:avLst/>
          </a:prstGeom>
          <a:noFill/>
        </p:spPr>
        <p:txBody>
          <a:bodyPr wrap="square" rtlCol="0">
            <a:spAutoFit/>
          </a:bodyPr>
          <a:lstStyle/>
          <a:p>
            <a:pPr algn="ctr"/>
            <a:r>
              <a:rPr lang="en-GB" sz="3200" dirty="0">
                <a:solidFill>
                  <a:schemeClr val="bg1"/>
                </a:solidFill>
                <a:latin typeface="Impact" panose="020B0806030902050204" pitchFamily="34" charset="0"/>
              </a:rPr>
              <a:t>5 ways to support each other in a crisis </a:t>
            </a:r>
          </a:p>
        </p:txBody>
      </p:sp>
      <p:pic>
        <p:nvPicPr>
          <p:cNvPr id="5" name="Picture 4" descr="A picture containing building, person, cellphone, outdoor&#10;&#10;Description automatically generated">
            <a:extLst>
              <a:ext uri="{FF2B5EF4-FFF2-40B4-BE49-F238E27FC236}">
                <a16:creationId xmlns:a16="http://schemas.microsoft.com/office/drawing/2014/main" id="{967438A0-00D7-40A8-B961-015E7C298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194" y="1506600"/>
            <a:ext cx="2194560" cy="1463040"/>
          </a:xfrm>
          <a:prstGeom prst="rect">
            <a:avLst/>
          </a:prstGeom>
        </p:spPr>
      </p:pic>
      <p:pic>
        <p:nvPicPr>
          <p:cNvPr id="8" name="Picture 7" descr="A close up of a street&#10;&#10;Description automatically generated">
            <a:extLst>
              <a:ext uri="{FF2B5EF4-FFF2-40B4-BE49-F238E27FC236}">
                <a16:creationId xmlns:a16="http://schemas.microsoft.com/office/drawing/2014/main" id="{41D263EC-8EB0-4D83-8FB2-69BB914CB4D0}"/>
              </a:ext>
            </a:extLst>
          </p:cNvPr>
          <p:cNvPicPr>
            <a:picLocks noChangeAspect="1"/>
          </p:cNvPicPr>
          <p:nvPr/>
        </p:nvPicPr>
        <p:blipFill rotWithShape="1">
          <a:blip r:embed="rId5">
            <a:extLst>
              <a:ext uri="{28A0092B-C50C-407E-A947-70E740481C1C}">
                <a14:useLocalDpi xmlns:a14="http://schemas.microsoft.com/office/drawing/2010/main" val="0"/>
              </a:ext>
            </a:extLst>
          </a:blip>
          <a:srcRect t="9671" r="17302"/>
          <a:stretch/>
        </p:blipFill>
        <p:spPr>
          <a:xfrm>
            <a:off x="195780" y="2740833"/>
            <a:ext cx="2534363" cy="1845497"/>
          </a:xfrm>
          <a:prstGeom prst="rect">
            <a:avLst/>
          </a:prstGeom>
        </p:spPr>
      </p:pic>
      <p:pic>
        <p:nvPicPr>
          <p:cNvPr id="28" name="Picture 27" descr="A picture containing outdoor, standing, holding, person&#10;&#10;Description automatically generated">
            <a:extLst>
              <a:ext uri="{FF2B5EF4-FFF2-40B4-BE49-F238E27FC236}">
                <a16:creationId xmlns:a16="http://schemas.microsoft.com/office/drawing/2014/main" id="{6D92D844-0857-4886-8150-5BB5ADD72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056" y="4336308"/>
            <a:ext cx="2446825" cy="1631216"/>
          </a:xfrm>
          <a:prstGeom prst="rect">
            <a:avLst/>
          </a:prstGeom>
        </p:spPr>
      </p:pic>
      <p:pic>
        <p:nvPicPr>
          <p:cNvPr id="32" name="Picture 31" descr="A person holding a dog posing for the camera&#10;&#10;Description automatically generated">
            <a:extLst>
              <a:ext uri="{FF2B5EF4-FFF2-40B4-BE49-F238E27FC236}">
                <a16:creationId xmlns:a16="http://schemas.microsoft.com/office/drawing/2014/main" id="{0B378C87-3722-4B5D-8B52-ACF23717BD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6648" y="1479971"/>
            <a:ext cx="2682885" cy="1800942"/>
          </a:xfrm>
          <a:prstGeom prst="rect">
            <a:avLst/>
          </a:prstGeom>
        </p:spPr>
      </p:pic>
      <p:pic>
        <p:nvPicPr>
          <p:cNvPr id="35" name="Picture 34" descr="A group of people around each other&#10;&#10;Description automatically generated">
            <a:extLst>
              <a:ext uri="{FF2B5EF4-FFF2-40B4-BE49-F238E27FC236}">
                <a16:creationId xmlns:a16="http://schemas.microsoft.com/office/drawing/2014/main" id="{82782E12-2211-4CE4-A0D2-96EAA96AB1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9972" y="4314664"/>
            <a:ext cx="2446825" cy="1631217"/>
          </a:xfrm>
          <a:prstGeom prst="rect">
            <a:avLst/>
          </a:prstGeom>
        </p:spPr>
      </p:pic>
      <p:pic>
        <p:nvPicPr>
          <p:cNvPr id="25" name="Picture 11" descr="A picture containing drawing&#10;&#10;Description automatically generated">
            <a:extLst>
              <a:ext uri="{FF2B5EF4-FFF2-40B4-BE49-F238E27FC236}">
                <a16:creationId xmlns:a16="http://schemas.microsoft.com/office/drawing/2014/main" id="{52017449-15E5-4052-8062-35FD91AAE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Facebook - Wikiquote">
            <a:extLst>
              <a:ext uri="{FF2B5EF4-FFF2-40B4-BE49-F238E27FC236}">
                <a16:creationId xmlns:a16="http://schemas.microsoft.com/office/drawing/2014/main" id="{DE575172-FBE9-4BE7-95CE-83C1A3A8F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How Snapchatters are adapting to the COVID-19 health crisis">
            <a:extLst>
              <a:ext uri="{FF2B5EF4-FFF2-40B4-BE49-F238E27FC236}">
                <a16:creationId xmlns:a16="http://schemas.microsoft.com/office/drawing/2014/main" id="{004AEB37-A2FA-4404-9774-30A048B477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Twitter (@Twitter) | Twitter">
            <a:extLst>
              <a:ext uri="{FF2B5EF4-FFF2-40B4-BE49-F238E27FC236}">
                <a16:creationId xmlns:a16="http://schemas.microsoft.com/office/drawing/2014/main" id="{8D061A12-2C8C-41D8-B595-42682B5FCB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TIC TOC DZ - Home | Facebook">
            <a:extLst>
              <a:ext uri="{FF2B5EF4-FFF2-40B4-BE49-F238E27FC236}">
                <a16:creationId xmlns:a16="http://schemas.microsoft.com/office/drawing/2014/main" id="{C17D5017-A967-4336-913A-E39222ECEB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DCC041D0-4C54-4D2D-87EF-6CA04385FDB0}"/>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377518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504825"/>
            <a:ext cx="12192000" cy="5670352"/>
          </a:xfrm>
          <a:prstGeom prst="rect">
            <a:avLst/>
          </a:prstGeom>
          <a:solidFill>
            <a:srgbClr val="65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2" name="TextBox 1">
            <a:extLst>
              <a:ext uri="{FF2B5EF4-FFF2-40B4-BE49-F238E27FC236}">
                <a16:creationId xmlns:a16="http://schemas.microsoft.com/office/drawing/2014/main" id="{2C8C092C-72AC-4E48-A23E-CE082383290A}"/>
              </a:ext>
            </a:extLst>
          </p:cNvPr>
          <p:cNvSpPr txBox="1"/>
          <p:nvPr/>
        </p:nvSpPr>
        <p:spPr>
          <a:xfrm>
            <a:off x="1736586" y="721500"/>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1</a:t>
            </a:r>
          </a:p>
        </p:txBody>
      </p:sp>
      <p:sp>
        <p:nvSpPr>
          <p:cNvPr id="11" name="Rectangle 10">
            <a:extLst>
              <a:ext uri="{FF2B5EF4-FFF2-40B4-BE49-F238E27FC236}">
                <a16:creationId xmlns:a16="http://schemas.microsoft.com/office/drawing/2014/main" id="{19D2EE29-76B1-4EA1-BDC2-9E140AA847EC}"/>
              </a:ext>
            </a:extLst>
          </p:cNvPr>
          <p:cNvSpPr/>
          <p:nvPr/>
        </p:nvSpPr>
        <p:spPr>
          <a:xfrm>
            <a:off x="2808511" y="921555"/>
            <a:ext cx="8397043" cy="1431161"/>
          </a:xfrm>
          <a:prstGeom prst="rect">
            <a:avLst/>
          </a:prstGeom>
        </p:spPr>
        <p:txBody>
          <a:bodyPr wrap="square">
            <a:spAutoFit/>
          </a:bodyPr>
          <a:lstStyle/>
          <a:p>
            <a:r>
              <a:rPr lang="en-GB" sz="3300" dirty="0">
                <a:solidFill>
                  <a:schemeClr val="bg1"/>
                </a:solidFill>
                <a:latin typeface="Impact" panose="020B0806030902050204" pitchFamily="34" charset="0"/>
              </a:rPr>
              <a:t>Listen </a:t>
            </a:r>
            <a:r>
              <a:rPr lang="en-GB" dirty="0">
                <a:solidFill>
                  <a:schemeClr val="bg1"/>
                </a:solidFill>
              </a:rPr>
              <a:t>Really listen to each other. Try active listening where you not only listen to the words that someone is saying but also the whole message they are trying to communicate through tone of voice and body language. It could also look like repeating back key information to check that you’ve understood properly. </a:t>
            </a:r>
          </a:p>
        </p:txBody>
      </p:sp>
      <p:sp>
        <p:nvSpPr>
          <p:cNvPr id="12" name="TextBox 11">
            <a:extLst>
              <a:ext uri="{FF2B5EF4-FFF2-40B4-BE49-F238E27FC236}">
                <a16:creationId xmlns:a16="http://schemas.microsoft.com/office/drawing/2014/main" id="{C3CB1D8B-EB70-4572-BEE4-BB2FFF00CBDA}"/>
              </a:ext>
            </a:extLst>
          </p:cNvPr>
          <p:cNvSpPr txBox="1"/>
          <p:nvPr/>
        </p:nvSpPr>
        <p:spPr>
          <a:xfrm>
            <a:off x="1711231" y="2487562"/>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2</a:t>
            </a:r>
          </a:p>
        </p:txBody>
      </p:sp>
      <p:sp>
        <p:nvSpPr>
          <p:cNvPr id="13" name="Rectangle 12">
            <a:extLst>
              <a:ext uri="{FF2B5EF4-FFF2-40B4-BE49-F238E27FC236}">
                <a16:creationId xmlns:a16="http://schemas.microsoft.com/office/drawing/2014/main" id="{2D93C70F-1F78-4FB4-A537-9AA426C53120}"/>
              </a:ext>
            </a:extLst>
          </p:cNvPr>
          <p:cNvSpPr/>
          <p:nvPr/>
        </p:nvSpPr>
        <p:spPr>
          <a:xfrm>
            <a:off x="2808511" y="2634873"/>
            <a:ext cx="8789931" cy="1154162"/>
          </a:xfrm>
          <a:prstGeom prst="rect">
            <a:avLst/>
          </a:prstGeom>
        </p:spPr>
        <p:txBody>
          <a:bodyPr wrap="square">
            <a:spAutoFit/>
          </a:bodyPr>
          <a:lstStyle/>
          <a:p>
            <a:r>
              <a:rPr lang="en-GB" sz="3300" dirty="0">
                <a:solidFill>
                  <a:schemeClr val="bg1"/>
                </a:solidFill>
                <a:latin typeface="Impact" panose="020B0806030902050204" pitchFamily="34" charset="0"/>
              </a:rPr>
              <a:t>Encourage  </a:t>
            </a:r>
            <a:r>
              <a:rPr lang="en-GB" dirty="0">
                <a:solidFill>
                  <a:schemeClr val="bg1"/>
                </a:solidFill>
              </a:rPr>
              <a:t>This helps others to grow and feel better, but it is also good for yourselves too. It helps you to focus on the positives on others rather than some of the things that you find more challenging (especially if you’re in isolation with them!). </a:t>
            </a:r>
          </a:p>
        </p:txBody>
      </p:sp>
      <p:sp>
        <p:nvSpPr>
          <p:cNvPr id="14" name="TextBox 13">
            <a:extLst>
              <a:ext uri="{FF2B5EF4-FFF2-40B4-BE49-F238E27FC236}">
                <a16:creationId xmlns:a16="http://schemas.microsoft.com/office/drawing/2014/main" id="{22C69628-5882-429F-9DD4-071F00F9B38D}"/>
              </a:ext>
            </a:extLst>
          </p:cNvPr>
          <p:cNvSpPr txBox="1"/>
          <p:nvPr/>
        </p:nvSpPr>
        <p:spPr>
          <a:xfrm>
            <a:off x="1671517" y="4118778"/>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3</a:t>
            </a:r>
          </a:p>
        </p:txBody>
      </p:sp>
      <p:sp>
        <p:nvSpPr>
          <p:cNvPr id="15" name="Rectangle 14">
            <a:extLst>
              <a:ext uri="{FF2B5EF4-FFF2-40B4-BE49-F238E27FC236}">
                <a16:creationId xmlns:a16="http://schemas.microsoft.com/office/drawing/2014/main" id="{E777EFC5-D6C2-410A-97E7-07B67002B713}"/>
              </a:ext>
            </a:extLst>
          </p:cNvPr>
          <p:cNvSpPr/>
          <p:nvPr/>
        </p:nvSpPr>
        <p:spPr>
          <a:xfrm>
            <a:off x="2833866" y="4346207"/>
            <a:ext cx="8102403" cy="1154162"/>
          </a:xfrm>
          <a:prstGeom prst="rect">
            <a:avLst/>
          </a:prstGeom>
        </p:spPr>
        <p:txBody>
          <a:bodyPr wrap="square">
            <a:spAutoFit/>
          </a:bodyPr>
          <a:lstStyle/>
          <a:p>
            <a:r>
              <a:rPr lang="en-GB" sz="3300" dirty="0">
                <a:solidFill>
                  <a:schemeClr val="bg1"/>
                </a:solidFill>
                <a:latin typeface="Impact" panose="020B0806030902050204" pitchFamily="34" charset="0"/>
              </a:rPr>
              <a:t>Help </a:t>
            </a:r>
            <a:r>
              <a:rPr lang="en-GB" dirty="0">
                <a:solidFill>
                  <a:schemeClr val="bg1"/>
                </a:solidFill>
              </a:rPr>
              <a:t>There is lots of online help available, as well as things like over the phone counselling. If you see one of friends struggling, encourage them to get help. You can also help by being a good friend and keeping in contact.</a:t>
            </a:r>
          </a:p>
        </p:txBody>
      </p:sp>
      <p:sp>
        <p:nvSpPr>
          <p:cNvPr id="16" name="TextBox 15">
            <a:extLst>
              <a:ext uri="{FF2B5EF4-FFF2-40B4-BE49-F238E27FC236}">
                <a16:creationId xmlns:a16="http://schemas.microsoft.com/office/drawing/2014/main" id="{D60B2015-336D-4080-A396-1EA39C5D0E30}"/>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7" name="Rectangle 16">
            <a:extLst>
              <a:ext uri="{FF2B5EF4-FFF2-40B4-BE49-F238E27FC236}">
                <a16:creationId xmlns:a16="http://schemas.microsoft.com/office/drawing/2014/main" id="{CBFF3F29-B554-4939-85A6-050D4F060AB1}"/>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19" name="Picture 11" descr="A picture containing drawing&#10;&#10;Description automatically generated">
            <a:extLst>
              <a:ext uri="{FF2B5EF4-FFF2-40B4-BE49-F238E27FC236}">
                <a16:creationId xmlns:a16="http://schemas.microsoft.com/office/drawing/2014/main" id="{D54EED92-E883-433E-B4E4-B73AF9AC8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Facebook - Wikiquote">
            <a:extLst>
              <a:ext uri="{FF2B5EF4-FFF2-40B4-BE49-F238E27FC236}">
                <a16:creationId xmlns:a16="http://schemas.microsoft.com/office/drawing/2014/main" id="{68B88271-B04B-4236-9146-223052C88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ow Snapchatters are adapting to the COVID-19 health crisis">
            <a:extLst>
              <a:ext uri="{FF2B5EF4-FFF2-40B4-BE49-F238E27FC236}">
                <a16:creationId xmlns:a16="http://schemas.microsoft.com/office/drawing/2014/main" id="{6A82F631-89D0-416F-9055-D4FF7360D7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witter (@Twitter) | Twitter">
            <a:extLst>
              <a:ext uri="{FF2B5EF4-FFF2-40B4-BE49-F238E27FC236}">
                <a16:creationId xmlns:a16="http://schemas.microsoft.com/office/drawing/2014/main" id="{09DEDA72-F059-46B6-8863-7A5449825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TIC TOC DZ - Home | Facebook">
            <a:extLst>
              <a:ext uri="{FF2B5EF4-FFF2-40B4-BE49-F238E27FC236}">
                <a16:creationId xmlns:a16="http://schemas.microsoft.com/office/drawing/2014/main" id="{CCE1C5FD-DA36-43F4-800E-860294188C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200CE1D7-FE0A-4661-B39C-3774FA10061B}"/>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359508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504825"/>
            <a:ext cx="12192000" cy="5670352"/>
          </a:xfrm>
          <a:prstGeom prst="rect">
            <a:avLst/>
          </a:prstGeom>
          <a:solidFill>
            <a:srgbClr val="65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2" name="TextBox 1">
            <a:extLst>
              <a:ext uri="{FF2B5EF4-FFF2-40B4-BE49-F238E27FC236}">
                <a16:creationId xmlns:a16="http://schemas.microsoft.com/office/drawing/2014/main" id="{2C8C092C-72AC-4E48-A23E-CE082383290A}"/>
              </a:ext>
            </a:extLst>
          </p:cNvPr>
          <p:cNvSpPr txBox="1"/>
          <p:nvPr/>
        </p:nvSpPr>
        <p:spPr>
          <a:xfrm>
            <a:off x="1557337" y="1248851"/>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4</a:t>
            </a:r>
          </a:p>
        </p:txBody>
      </p:sp>
      <p:sp>
        <p:nvSpPr>
          <p:cNvPr id="11" name="Rectangle 10">
            <a:extLst>
              <a:ext uri="{FF2B5EF4-FFF2-40B4-BE49-F238E27FC236}">
                <a16:creationId xmlns:a16="http://schemas.microsoft.com/office/drawing/2014/main" id="{19D2EE29-76B1-4EA1-BDC2-9E140AA847EC}"/>
              </a:ext>
            </a:extLst>
          </p:cNvPr>
          <p:cNvSpPr/>
          <p:nvPr/>
        </p:nvSpPr>
        <p:spPr>
          <a:xfrm>
            <a:off x="2683426" y="1422830"/>
            <a:ext cx="8397043" cy="1154162"/>
          </a:xfrm>
          <a:prstGeom prst="rect">
            <a:avLst/>
          </a:prstGeom>
        </p:spPr>
        <p:txBody>
          <a:bodyPr wrap="square">
            <a:spAutoFit/>
          </a:bodyPr>
          <a:lstStyle/>
          <a:p>
            <a:r>
              <a:rPr lang="en-GB" sz="3300" dirty="0">
                <a:solidFill>
                  <a:schemeClr val="bg1"/>
                </a:solidFill>
                <a:latin typeface="Impact" panose="020B0806030902050204" pitchFamily="34" charset="0"/>
              </a:rPr>
              <a:t>Laugh </a:t>
            </a:r>
            <a:r>
              <a:rPr lang="en-GB" dirty="0">
                <a:solidFill>
                  <a:schemeClr val="bg1"/>
                </a:solidFill>
              </a:rPr>
              <a:t>Cheer each other up with a quote/meme or joke! It is often said that laughter is the best medicine and laughing releases feel good hormones called endorphins as well as relaxing the whole body. </a:t>
            </a:r>
          </a:p>
        </p:txBody>
      </p:sp>
      <p:sp>
        <p:nvSpPr>
          <p:cNvPr id="12" name="TextBox 11">
            <a:extLst>
              <a:ext uri="{FF2B5EF4-FFF2-40B4-BE49-F238E27FC236}">
                <a16:creationId xmlns:a16="http://schemas.microsoft.com/office/drawing/2014/main" id="{C3CB1D8B-EB70-4572-BEE4-BB2FFF00CBDA}"/>
              </a:ext>
            </a:extLst>
          </p:cNvPr>
          <p:cNvSpPr txBox="1"/>
          <p:nvPr/>
        </p:nvSpPr>
        <p:spPr>
          <a:xfrm>
            <a:off x="1536789" y="3386086"/>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5</a:t>
            </a:r>
          </a:p>
        </p:txBody>
      </p:sp>
      <p:sp>
        <p:nvSpPr>
          <p:cNvPr id="13" name="Rectangle 12">
            <a:extLst>
              <a:ext uri="{FF2B5EF4-FFF2-40B4-BE49-F238E27FC236}">
                <a16:creationId xmlns:a16="http://schemas.microsoft.com/office/drawing/2014/main" id="{2D93C70F-1F78-4FB4-A537-9AA426C53120}"/>
              </a:ext>
            </a:extLst>
          </p:cNvPr>
          <p:cNvSpPr/>
          <p:nvPr/>
        </p:nvSpPr>
        <p:spPr>
          <a:xfrm>
            <a:off x="2683426" y="3608044"/>
            <a:ext cx="8789931" cy="1154162"/>
          </a:xfrm>
          <a:prstGeom prst="rect">
            <a:avLst/>
          </a:prstGeom>
        </p:spPr>
        <p:txBody>
          <a:bodyPr wrap="square">
            <a:spAutoFit/>
          </a:bodyPr>
          <a:lstStyle/>
          <a:p>
            <a:r>
              <a:rPr lang="en-GB" sz="3300" dirty="0">
                <a:solidFill>
                  <a:schemeClr val="bg1"/>
                </a:solidFill>
                <a:latin typeface="Impact" panose="020B0806030902050204" pitchFamily="34" charset="0"/>
              </a:rPr>
              <a:t>Be there </a:t>
            </a:r>
            <a:r>
              <a:rPr lang="en-GB" dirty="0">
                <a:solidFill>
                  <a:schemeClr val="bg1"/>
                </a:solidFill>
              </a:rPr>
              <a:t>Be reliable and available for others. If you said you were going to video call at 3pm next Tuesday, stick to that as much as you possibly can. It’s also to say, ‘we can have a chat but just to let you know I’m really struggling today’. </a:t>
            </a:r>
          </a:p>
        </p:txBody>
      </p:sp>
      <p:sp>
        <p:nvSpPr>
          <p:cNvPr id="16" name="TextBox 15">
            <a:extLst>
              <a:ext uri="{FF2B5EF4-FFF2-40B4-BE49-F238E27FC236}">
                <a16:creationId xmlns:a16="http://schemas.microsoft.com/office/drawing/2014/main" id="{D60B2015-336D-4080-A396-1EA39C5D0E30}"/>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7" name="Rectangle 16">
            <a:extLst>
              <a:ext uri="{FF2B5EF4-FFF2-40B4-BE49-F238E27FC236}">
                <a16:creationId xmlns:a16="http://schemas.microsoft.com/office/drawing/2014/main" id="{CBFF3F29-B554-4939-85A6-050D4F060AB1}"/>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10" name="Picture 11" descr="A picture containing drawing&#10;&#10;Description automatically generated">
            <a:extLst>
              <a:ext uri="{FF2B5EF4-FFF2-40B4-BE49-F238E27FC236}">
                <a16:creationId xmlns:a16="http://schemas.microsoft.com/office/drawing/2014/main" id="{0F09FB89-8CE0-4050-ADA7-32B1CB1E8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acebook - Wikiquote">
            <a:extLst>
              <a:ext uri="{FF2B5EF4-FFF2-40B4-BE49-F238E27FC236}">
                <a16:creationId xmlns:a16="http://schemas.microsoft.com/office/drawing/2014/main" id="{B4745176-C134-4CA0-A58D-85D242BE2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ow Snapchatters are adapting to the COVID-19 health crisis">
            <a:extLst>
              <a:ext uri="{FF2B5EF4-FFF2-40B4-BE49-F238E27FC236}">
                <a16:creationId xmlns:a16="http://schemas.microsoft.com/office/drawing/2014/main" id="{65C190C9-F9B1-4A1E-919A-612E67932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Twitter (@Twitter) | Twitter">
            <a:extLst>
              <a:ext uri="{FF2B5EF4-FFF2-40B4-BE49-F238E27FC236}">
                <a16:creationId xmlns:a16="http://schemas.microsoft.com/office/drawing/2014/main" id="{C9278978-753D-45DB-8D30-ED0485D277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TIC TOC DZ - Home | Facebook">
            <a:extLst>
              <a:ext uri="{FF2B5EF4-FFF2-40B4-BE49-F238E27FC236}">
                <a16:creationId xmlns:a16="http://schemas.microsoft.com/office/drawing/2014/main" id="{B44DD43C-73DA-4098-9ABB-8270900EA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34BA4B15-00F7-4C7E-AE06-D65A46E5E843}"/>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397400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22814" y="445891"/>
            <a:ext cx="12192000" cy="5662294"/>
          </a:xfrm>
          <a:prstGeom prst="rect">
            <a:avLst/>
          </a:prstGeom>
          <a:solidFill>
            <a:srgbClr val="67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pic>
        <p:nvPicPr>
          <p:cNvPr id="5" name="Picture 4">
            <a:extLst>
              <a:ext uri="{FF2B5EF4-FFF2-40B4-BE49-F238E27FC236}">
                <a16:creationId xmlns:a16="http://schemas.microsoft.com/office/drawing/2014/main" id="{CA9D877E-C85F-42B5-AD41-59ED8A34F85B}"/>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a:off x="190300" y="549546"/>
            <a:ext cx="5658002" cy="2858805"/>
          </a:xfrm>
          <a:prstGeom prst="rect">
            <a:avLst/>
          </a:prstGeom>
        </p:spPr>
      </p:pic>
      <p:pic>
        <p:nvPicPr>
          <p:cNvPr id="6" name="Picture 5">
            <a:extLst>
              <a:ext uri="{FF2B5EF4-FFF2-40B4-BE49-F238E27FC236}">
                <a16:creationId xmlns:a16="http://schemas.microsoft.com/office/drawing/2014/main" id="{F74D181A-FA97-4001-9138-B788EB2EC852}"/>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flipH="1">
            <a:off x="6603001" y="708801"/>
            <a:ext cx="5472856" cy="2606692"/>
          </a:xfrm>
          <a:prstGeom prst="rect">
            <a:avLst/>
          </a:prstGeom>
        </p:spPr>
      </p:pic>
      <p:sp>
        <p:nvSpPr>
          <p:cNvPr id="2" name="Rectangle 1">
            <a:extLst>
              <a:ext uri="{FF2B5EF4-FFF2-40B4-BE49-F238E27FC236}">
                <a16:creationId xmlns:a16="http://schemas.microsoft.com/office/drawing/2014/main" id="{5FD6DB5D-8C91-48CF-962D-273F3307613A}"/>
              </a:ext>
            </a:extLst>
          </p:cNvPr>
          <p:cNvSpPr/>
          <p:nvPr/>
        </p:nvSpPr>
        <p:spPr>
          <a:xfrm>
            <a:off x="682147" y="1034526"/>
            <a:ext cx="4674308" cy="1446550"/>
          </a:xfrm>
          <a:prstGeom prst="rect">
            <a:avLst/>
          </a:prstGeom>
        </p:spPr>
        <p:txBody>
          <a:bodyPr wrap="square">
            <a:spAutoFit/>
          </a:bodyPr>
          <a:lstStyle/>
          <a:p>
            <a:pPr lvl="0" algn="ctr">
              <a:spcAft>
                <a:spcPts val="0"/>
              </a:spcAft>
            </a:pPr>
            <a:r>
              <a:rPr lang="en-GB" sz="2200" dirty="0">
                <a:solidFill>
                  <a:srgbClr val="6555A0"/>
                </a:solidFill>
                <a:latin typeface="Impact" panose="020B0806030902050204" pitchFamily="34" charset="0"/>
                <a:ea typeface="Calibri" panose="020F0502020204030204" pitchFamily="34" charset="0"/>
                <a:cs typeface="Calibri" panose="020F0502020204030204" pitchFamily="34" charset="0"/>
              </a:rPr>
              <a:t>1. List 3 people you could call on a weekly basis to see how they are. It could be every other week but have a set time is a good start. </a:t>
            </a:r>
            <a:endParaRPr lang="en-GB" sz="2200" dirty="0">
              <a:solidFill>
                <a:srgbClr val="C30D60"/>
              </a:solidFill>
              <a:latin typeface="Impact" panose="020B080603090205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B5158469-60E7-41F8-B1F7-681AF3D60327}"/>
              </a:ext>
            </a:extLst>
          </p:cNvPr>
          <p:cNvSpPr/>
          <p:nvPr/>
        </p:nvSpPr>
        <p:spPr>
          <a:xfrm>
            <a:off x="7008926" y="1165701"/>
            <a:ext cx="4661007" cy="1015663"/>
          </a:xfrm>
          <a:prstGeom prst="rect">
            <a:avLst/>
          </a:prstGeom>
        </p:spPr>
        <p:txBody>
          <a:bodyPr wrap="square">
            <a:spAutoFit/>
          </a:bodyPr>
          <a:lstStyle/>
          <a:p>
            <a:pPr lvl="0" algn="ctr">
              <a:spcAft>
                <a:spcPts val="0"/>
              </a:spcAft>
            </a:pPr>
            <a:r>
              <a:rPr lang="en-GB" sz="2000" dirty="0">
                <a:solidFill>
                  <a:srgbClr val="6555A0"/>
                </a:solidFill>
                <a:latin typeface="Impact" panose="020B0806030902050204" pitchFamily="34" charset="0"/>
                <a:ea typeface="Calibri" panose="020F0502020204030204" pitchFamily="34" charset="0"/>
                <a:cs typeface="Calibri" panose="020F0502020204030204" pitchFamily="34" charset="0"/>
              </a:rPr>
              <a:t>2. For a week (or maybe longer!) try only posting encouraging and supportive things on social media. </a:t>
            </a:r>
            <a:endParaRPr lang="en-GB" sz="2000" dirty="0">
              <a:solidFill>
                <a:srgbClr val="C30D60"/>
              </a:solidFill>
              <a:latin typeface="Impact" panose="020B080603090205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1BD0874-69AE-47A9-A74D-686FE37875E4}"/>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2" name="Rectangle 11">
            <a:extLst>
              <a:ext uri="{FF2B5EF4-FFF2-40B4-BE49-F238E27FC236}">
                <a16:creationId xmlns:a16="http://schemas.microsoft.com/office/drawing/2014/main" id="{CD42F7CC-DE9A-4F85-82F3-AF8C199B94FF}"/>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10" name="Picture 9">
            <a:extLst>
              <a:ext uri="{FF2B5EF4-FFF2-40B4-BE49-F238E27FC236}">
                <a16:creationId xmlns:a16="http://schemas.microsoft.com/office/drawing/2014/main" id="{3738E29F-435F-4A3D-A934-C785C94B9012}"/>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a:off x="2310727" y="2676524"/>
            <a:ext cx="6528633" cy="3412822"/>
          </a:xfrm>
          <a:prstGeom prst="rect">
            <a:avLst/>
          </a:prstGeom>
        </p:spPr>
      </p:pic>
      <p:sp>
        <p:nvSpPr>
          <p:cNvPr id="13" name="Rectangle 12">
            <a:extLst>
              <a:ext uri="{FF2B5EF4-FFF2-40B4-BE49-F238E27FC236}">
                <a16:creationId xmlns:a16="http://schemas.microsoft.com/office/drawing/2014/main" id="{D7813B12-582D-464E-8443-2B54ED9B8D11}"/>
              </a:ext>
            </a:extLst>
          </p:cNvPr>
          <p:cNvSpPr/>
          <p:nvPr/>
        </p:nvSpPr>
        <p:spPr>
          <a:xfrm>
            <a:off x="2679257" y="3256535"/>
            <a:ext cx="5791571" cy="1785104"/>
          </a:xfrm>
          <a:prstGeom prst="rect">
            <a:avLst/>
          </a:prstGeom>
        </p:spPr>
        <p:txBody>
          <a:bodyPr wrap="square">
            <a:spAutoFit/>
          </a:bodyPr>
          <a:lstStyle/>
          <a:p>
            <a:pPr lvl="0" algn="ctr">
              <a:spcAft>
                <a:spcPts val="0"/>
              </a:spcAft>
            </a:pPr>
            <a:r>
              <a:rPr lang="en-GB" sz="2200" dirty="0">
                <a:solidFill>
                  <a:srgbClr val="6555A0"/>
                </a:solidFill>
                <a:latin typeface="Impact" panose="020B0806030902050204" pitchFamily="34" charset="0"/>
                <a:ea typeface="Calibri" panose="020F0502020204030204" pitchFamily="34" charset="0"/>
                <a:cs typeface="Calibri" panose="020F0502020204030204" pitchFamily="34" charset="0"/>
              </a:rPr>
              <a:t>3.What could you do to have a daily dose of laughter with your friends and family? It could be a meme or funny video. Or it could just be remembering a funny situation that you’ve been in together! </a:t>
            </a:r>
            <a:endParaRPr lang="en-GB" sz="2200" dirty="0">
              <a:solidFill>
                <a:srgbClr val="C30D60"/>
              </a:solidFill>
              <a:latin typeface="Impact" panose="020B0806030902050204" pitchFamily="34" charset="0"/>
              <a:ea typeface="Calibri" panose="020F0502020204030204" pitchFamily="34" charset="0"/>
              <a:cs typeface="Calibri" panose="020F0502020204030204" pitchFamily="34" charset="0"/>
            </a:endParaRPr>
          </a:p>
        </p:txBody>
      </p:sp>
      <p:pic>
        <p:nvPicPr>
          <p:cNvPr id="14" name="Picture 11" descr="A picture containing drawing&#10;&#10;Description automatically generated">
            <a:extLst>
              <a:ext uri="{FF2B5EF4-FFF2-40B4-BE49-F238E27FC236}">
                <a16:creationId xmlns:a16="http://schemas.microsoft.com/office/drawing/2014/main" id="{5312B647-947E-482A-A3A6-9E4FB4B35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88" t="10220" r="24142" b="17453"/>
          <a:stretch>
            <a:fillRect/>
          </a:stretch>
        </p:blipFill>
        <p:spPr bwMode="auto">
          <a:xfrm>
            <a:off x="5726113" y="6248400"/>
            <a:ext cx="5238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acebook - Wikiquote">
            <a:extLst>
              <a:ext uri="{FF2B5EF4-FFF2-40B4-BE49-F238E27FC236}">
                <a16:creationId xmlns:a16="http://schemas.microsoft.com/office/drawing/2014/main" id="{D6FD16A1-1280-4C94-8F50-0EC80F0D0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238" y="624522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ow Snapchatters are adapting to the COVID-19 health crisis">
            <a:extLst>
              <a:ext uri="{FF2B5EF4-FFF2-40B4-BE49-F238E27FC236}">
                <a16:creationId xmlns:a16="http://schemas.microsoft.com/office/drawing/2014/main" id="{8335C193-1D26-4004-AF8E-5343C9353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775" y="6245225"/>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Twitter (@Twitter) | Twitter">
            <a:extLst>
              <a:ext uri="{FF2B5EF4-FFF2-40B4-BE49-F238E27FC236}">
                <a16:creationId xmlns:a16="http://schemas.microsoft.com/office/drawing/2014/main" id="{5AA0AEA1-05A3-4EA3-9FD1-3889822D42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313" y="62420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TIC TOC DZ - Home | Facebook">
            <a:extLst>
              <a:ext uri="{FF2B5EF4-FFF2-40B4-BE49-F238E27FC236}">
                <a16:creationId xmlns:a16="http://schemas.microsoft.com/office/drawing/2014/main" id="{886DA2F8-94FB-44EC-8942-11250E89BB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313" y="62452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AF2606AE-CD1D-4E87-A264-566A09AAB540}"/>
              </a:ext>
            </a:extLst>
          </p:cNvPr>
          <p:cNvSpPr txBox="1"/>
          <p:nvPr/>
        </p:nvSpPr>
        <p:spPr>
          <a:xfrm>
            <a:off x="3476625" y="5729288"/>
            <a:ext cx="7705725" cy="4302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spTree>
    <p:extLst>
      <p:ext uri="{BB962C8B-B14F-4D97-AF65-F5344CB8AC3E}">
        <p14:creationId xmlns:p14="http://schemas.microsoft.com/office/powerpoint/2010/main" val="177999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B3778D-1D2C-435D-924D-BE6A9192C289}"/>
              </a:ext>
            </a:extLst>
          </p:cNvPr>
          <p:cNvSpPr/>
          <p:nvPr/>
        </p:nvSpPr>
        <p:spPr>
          <a:xfrm>
            <a:off x="0" y="373063"/>
            <a:ext cx="12192000" cy="5662612"/>
          </a:xfrm>
          <a:prstGeom prst="rect">
            <a:avLst/>
          </a:prstGeom>
          <a:solidFill>
            <a:srgbClr val="67C3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GB" kern="0" dirty="0">
              <a:solidFill>
                <a:srgbClr val="C30D60"/>
              </a:solidFill>
              <a:sym typeface="Arial"/>
            </a:endParaRPr>
          </a:p>
        </p:txBody>
      </p:sp>
      <p:pic>
        <p:nvPicPr>
          <p:cNvPr id="14339" name="Picture 17" descr="A picture containing light&#10;&#10;Description automatically generated">
            <a:extLst>
              <a:ext uri="{FF2B5EF4-FFF2-40B4-BE49-F238E27FC236}">
                <a16:creationId xmlns:a16="http://schemas.microsoft.com/office/drawing/2014/main" id="{1B1CA55E-2216-4B72-8517-B55342366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3650" y="5653088"/>
            <a:ext cx="173831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a:extLst>
              <a:ext uri="{FF2B5EF4-FFF2-40B4-BE49-F238E27FC236}">
                <a16:creationId xmlns:a16="http://schemas.microsoft.com/office/drawing/2014/main" id="{2373A06A-CBAC-413C-80AE-BB5246D6A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14" t="23538" r="7024" b="23965"/>
          <a:stretch>
            <a:fillRect/>
          </a:stretch>
        </p:blipFill>
        <p:spPr bwMode="auto">
          <a:xfrm>
            <a:off x="1760538" y="401638"/>
            <a:ext cx="9169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7B04F7A-9FB2-49D4-A44D-115A60ADA58B}"/>
              </a:ext>
            </a:extLst>
          </p:cNvPr>
          <p:cNvSpPr/>
          <p:nvPr/>
        </p:nvSpPr>
        <p:spPr>
          <a:xfrm>
            <a:off x="3852810" y="2507154"/>
            <a:ext cx="5753814" cy="1708160"/>
          </a:xfrm>
          <a:prstGeom prst="rect">
            <a:avLst/>
          </a:prstGeom>
        </p:spPr>
        <p:txBody>
          <a:bodyPr>
            <a:spAutoFit/>
          </a:bodyPr>
          <a:lstStyle/>
          <a:p>
            <a:pPr algn="ctr"/>
            <a:r>
              <a:rPr lang="en-GB" sz="1900" b="1" dirty="0">
                <a:solidFill>
                  <a:srgbClr val="8CBD23"/>
                </a:solidFill>
                <a:highlight>
                  <a:srgbClr val="FFFFFF"/>
                </a:highlight>
              </a:rPr>
              <a:t>Share a funny story about something that happened to you on social media just to brighten your friend’s day and remind them to look on the bright side of life.</a:t>
            </a:r>
          </a:p>
          <a:p>
            <a:pPr eaLnBrk="1" fontAlgn="auto" hangingPunct="1">
              <a:spcBef>
                <a:spcPts val="0"/>
              </a:spcBef>
              <a:spcAft>
                <a:spcPts val="0"/>
              </a:spcAft>
              <a:buClr>
                <a:srgbClr val="000000"/>
              </a:buClr>
              <a:buFont typeface="Arial"/>
              <a:buNone/>
              <a:defRPr/>
            </a:pPr>
            <a:endParaRPr lang="en-GB" sz="1600" kern="0" dirty="0">
              <a:latin typeface="Arial"/>
              <a:ea typeface="Arial"/>
              <a:cs typeface="Arial"/>
              <a:sym typeface="Arial"/>
            </a:endParaRPr>
          </a:p>
          <a:p>
            <a:pPr algn="ctr" eaLnBrk="1" fontAlgn="auto" hangingPunct="1">
              <a:spcBef>
                <a:spcPts val="0"/>
              </a:spcBef>
              <a:spcAft>
                <a:spcPts val="0"/>
              </a:spcAft>
              <a:buClr>
                <a:srgbClr val="000000"/>
              </a:buClr>
              <a:buFont typeface="Arial"/>
              <a:buNone/>
              <a:defRPr/>
            </a:pPr>
            <a:r>
              <a:rPr lang="en-GB" sz="1600" b="1" kern="0" dirty="0">
                <a:latin typeface="Arial"/>
                <a:ea typeface="Arial"/>
                <a:cs typeface="Arial"/>
                <a:sym typeface="Arial"/>
              </a:rPr>
              <a:t>Use the hashtag #</a:t>
            </a:r>
            <a:r>
              <a:rPr lang="en-GB" sz="1600" b="1" kern="0" dirty="0" err="1">
                <a:latin typeface="Arial"/>
                <a:ea typeface="Arial"/>
                <a:cs typeface="Arial"/>
                <a:sym typeface="Arial"/>
              </a:rPr>
              <a:t>ethoschallenge</a:t>
            </a:r>
            <a:r>
              <a:rPr lang="en-GB" sz="1600" b="1" kern="0" dirty="0">
                <a:latin typeface="Arial"/>
                <a:ea typeface="Arial"/>
                <a:cs typeface="Arial"/>
                <a:sym typeface="Arial"/>
              </a:rPr>
              <a:t> and TAG @</a:t>
            </a:r>
            <a:r>
              <a:rPr lang="en-GB" sz="1600" b="1" kern="0" dirty="0" err="1">
                <a:latin typeface="Arial"/>
                <a:ea typeface="Arial"/>
                <a:cs typeface="Arial"/>
                <a:sym typeface="Arial"/>
              </a:rPr>
              <a:t>gracefoundationuk</a:t>
            </a:r>
            <a:r>
              <a:rPr lang="en-GB" sz="1600" b="1" kern="0" dirty="0">
                <a:latin typeface="Arial"/>
                <a:ea typeface="Arial"/>
                <a:cs typeface="Arial"/>
                <a:sym typeface="Arial"/>
              </a:rPr>
              <a:t> to share with others.</a:t>
            </a:r>
          </a:p>
        </p:txBody>
      </p:sp>
      <p:sp>
        <p:nvSpPr>
          <p:cNvPr id="14342" name="TextBox 10">
            <a:extLst>
              <a:ext uri="{FF2B5EF4-FFF2-40B4-BE49-F238E27FC236}">
                <a16:creationId xmlns:a16="http://schemas.microsoft.com/office/drawing/2014/main" id="{E26B0E30-2383-44FF-B56B-27CE75EE1E7A}"/>
              </a:ext>
            </a:extLst>
          </p:cNvPr>
          <p:cNvSpPr txBox="1">
            <a:spLocks noChangeArrowheads="1"/>
          </p:cNvSpPr>
          <p:nvPr/>
        </p:nvSpPr>
        <p:spPr bwMode="auto">
          <a:xfrm>
            <a:off x="214313" y="6303963"/>
            <a:ext cx="26860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sz="2200">
                <a:solidFill>
                  <a:srgbClr val="6555A0"/>
                </a:solidFill>
                <a:latin typeface="Impact" panose="020B0806030902050204" pitchFamily="34" charset="0"/>
              </a:rPr>
              <a:t>ETHOS        </a:t>
            </a:r>
            <a:r>
              <a:rPr lang="en-GB" altLang="en-US" sz="2200">
                <a:solidFill>
                  <a:srgbClr val="67C3CE"/>
                </a:solidFill>
                <a:latin typeface="Impact" panose="020B0806030902050204" pitchFamily="34" charset="0"/>
              </a:rPr>
              <a:t>TIME</a:t>
            </a:r>
          </a:p>
        </p:txBody>
      </p:sp>
      <p:sp>
        <p:nvSpPr>
          <p:cNvPr id="14343" name="Rectangle 11">
            <a:extLst>
              <a:ext uri="{FF2B5EF4-FFF2-40B4-BE49-F238E27FC236}">
                <a16:creationId xmlns:a16="http://schemas.microsoft.com/office/drawing/2014/main" id="{8DFDB4A2-E68A-48E8-9C70-E6F832D6ACB2}"/>
              </a:ext>
            </a:extLst>
          </p:cNvPr>
          <p:cNvSpPr>
            <a:spLocks noChangeArrowheads="1"/>
          </p:cNvSpPr>
          <p:nvPr/>
        </p:nvSpPr>
        <p:spPr bwMode="auto">
          <a:xfrm>
            <a:off x="930275" y="6334125"/>
            <a:ext cx="496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b="1">
                <a:solidFill>
                  <a:srgbClr val="C30D60"/>
                </a:solidFill>
              </a:rPr>
              <a:t>⏰</a:t>
            </a:r>
            <a:endParaRPr lang="en-GB" altLang="en-US"/>
          </a:p>
        </p:txBody>
      </p:sp>
      <p:grpSp>
        <p:nvGrpSpPr>
          <p:cNvPr id="14344" name="Group 9">
            <a:extLst>
              <a:ext uri="{FF2B5EF4-FFF2-40B4-BE49-F238E27FC236}">
                <a16:creationId xmlns:a16="http://schemas.microsoft.com/office/drawing/2014/main" id="{19EFE302-E4B1-4DC3-9B3D-2D1B842ED464}"/>
              </a:ext>
            </a:extLst>
          </p:cNvPr>
          <p:cNvGrpSpPr>
            <a:grpSpLocks/>
          </p:cNvGrpSpPr>
          <p:nvPr/>
        </p:nvGrpSpPr>
        <p:grpSpPr bwMode="auto">
          <a:xfrm>
            <a:off x="3476625" y="5626100"/>
            <a:ext cx="7705725" cy="1057275"/>
            <a:chOff x="3477318" y="5729125"/>
            <a:chExt cx="7705725" cy="1056225"/>
          </a:xfrm>
        </p:grpSpPr>
        <p:sp>
          <p:nvSpPr>
            <p:cNvPr id="13" name="TextBox 12">
              <a:extLst>
                <a:ext uri="{FF2B5EF4-FFF2-40B4-BE49-F238E27FC236}">
                  <a16:creationId xmlns:a16="http://schemas.microsoft.com/office/drawing/2014/main" id="{25B1E03E-9E85-479F-AF4A-1CA2B71FEDC5}"/>
                </a:ext>
              </a:extLst>
            </p:cNvPr>
            <p:cNvSpPr txBox="1"/>
            <p:nvPr/>
          </p:nvSpPr>
          <p:spPr>
            <a:xfrm>
              <a:off x="3477318" y="5729125"/>
              <a:ext cx="7705725" cy="431371"/>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TAKE THE #ETHOSCHALLENGE ON SOCIAL MEDIA</a:t>
              </a:r>
            </a:p>
          </p:txBody>
        </p:sp>
        <p:pic>
          <p:nvPicPr>
            <p:cNvPr id="14353" name="Picture 13" descr="A picture containing drawing&#10;&#10;Description automatically generated">
              <a:extLst>
                <a:ext uri="{FF2B5EF4-FFF2-40B4-BE49-F238E27FC236}">
                  <a16:creationId xmlns:a16="http://schemas.microsoft.com/office/drawing/2014/main" id="{BD451790-81CA-45A9-A11D-FF618ADA3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42" t="10220" r="23888" b="17453"/>
            <a:stretch>
              <a:fillRect/>
            </a:stretch>
          </p:blipFill>
          <p:spPr bwMode="auto">
            <a:xfrm flipH="1">
              <a:off x="5726664" y="6248680"/>
              <a:ext cx="523447" cy="53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 descr="Facebook - Wikiquote">
              <a:extLst>
                <a:ext uri="{FF2B5EF4-FFF2-40B4-BE49-F238E27FC236}">
                  <a16:creationId xmlns:a16="http://schemas.microsoft.com/office/drawing/2014/main" id="{EBD054B8-22AF-47E8-9189-513C31A3D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4" descr="How Snapchatters are adapting to the COVID-19 health crisis">
              <a:extLst>
                <a:ext uri="{FF2B5EF4-FFF2-40B4-BE49-F238E27FC236}">
                  <a16:creationId xmlns:a16="http://schemas.microsoft.com/office/drawing/2014/main" id="{CB0AB6CC-71F2-4418-9B7F-42BFC1452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6" descr="Twitter (@Twitter) | Twitter">
              <a:extLst>
                <a:ext uri="{FF2B5EF4-FFF2-40B4-BE49-F238E27FC236}">
                  <a16:creationId xmlns:a16="http://schemas.microsoft.com/office/drawing/2014/main" id="{683C91BF-E8F5-4DA5-979B-40B571FFFE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8" descr="TIC TOC DZ - Home | Facebook">
              <a:extLst>
                <a:ext uri="{FF2B5EF4-FFF2-40B4-BE49-F238E27FC236}">
                  <a16:creationId xmlns:a16="http://schemas.microsoft.com/office/drawing/2014/main" id="{4667DDA2-C3FB-4796-A536-0F354E5DAA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5" name="TextBox 19">
            <a:extLst>
              <a:ext uri="{FF2B5EF4-FFF2-40B4-BE49-F238E27FC236}">
                <a16:creationId xmlns:a16="http://schemas.microsoft.com/office/drawing/2014/main" id="{BA78BEFB-840B-486D-82A4-8ACAD72F7063}"/>
              </a:ext>
            </a:extLst>
          </p:cNvPr>
          <p:cNvSpPr txBox="1">
            <a:spLocks noChangeArrowheads="1"/>
          </p:cNvSpPr>
          <p:nvPr/>
        </p:nvSpPr>
        <p:spPr bwMode="auto">
          <a:xfrm>
            <a:off x="3014663" y="1116013"/>
            <a:ext cx="77057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GB" altLang="en-US" sz="3500">
                <a:solidFill>
                  <a:srgbClr val="6555A0"/>
                </a:solidFill>
                <a:latin typeface="Impact" panose="020B0806030902050204" pitchFamily="34" charset="0"/>
              </a:rPr>
              <a:t>TAKE THE #ETHOSCHALLENGE </a:t>
            </a:r>
          </a:p>
          <a:p>
            <a:pPr algn="ctr" eaLnBrk="1" hangingPunct="1"/>
            <a:r>
              <a:rPr lang="en-GB" altLang="en-US" sz="3500">
                <a:solidFill>
                  <a:srgbClr val="6555A0"/>
                </a:solidFill>
                <a:latin typeface="Impact" panose="020B0806030902050204" pitchFamily="34" charset="0"/>
              </a:rPr>
              <a:t>ON SOCIAL MEDIA</a:t>
            </a:r>
          </a:p>
        </p:txBody>
      </p:sp>
      <p:pic>
        <p:nvPicPr>
          <p:cNvPr id="14346" name="Picture 20" descr="A picture containing drawing&#10;&#10;Description automatically generated">
            <a:extLst>
              <a:ext uri="{FF2B5EF4-FFF2-40B4-BE49-F238E27FC236}">
                <a16:creationId xmlns:a16="http://schemas.microsoft.com/office/drawing/2014/main" id="{EA5C09E0-6CB4-4B00-B3EC-9F77D7384D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3888" t="10220" r="24142" b="17453"/>
          <a:stretch>
            <a:fillRect/>
          </a:stretch>
        </p:blipFill>
        <p:spPr bwMode="auto">
          <a:xfrm>
            <a:off x="2481263" y="1970088"/>
            <a:ext cx="8651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2" descr="Facebook - Wikiquote">
            <a:extLst>
              <a:ext uri="{FF2B5EF4-FFF2-40B4-BE49-F238E27FC236}">
                <a16:creationId xmlns:a16="http://schemas.microsoft.com/office/drawing/2014/main" id="{4F29AD7B-4911-4D2D-B597-D1B64526A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0" y="3167063"/>
            <a:ext cx="8143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4" descr="How Snapchatters are adapting to the COVID-19 health crisis">
            <a:extLst>
              <a:ext uri="{FF2B5EF4-FFF2-40B4-BE49-F238E27FC236}">
                <a16:creationId xmlns:a16="http://schemas.microsoft.com/office/drawing/2014/main" id="{D1DFE92F-087B-44C3-A7A3-6701AB0AF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5963" y="1458913"/>
            <a:ext cx="10096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TIC TOC DZ - Home | Facebook">
            <a:extLst>
              <a:ext uri="{FF2B5EF4-FFF2-40B4-BE49-F238E27FC236}">
                <a16:creationId xmlns:a16="http://schemas.microsoft.com/office/drawing/2014/main" id="{EF853D6E-7833-40DA-9853-F9B19CD5DB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2675" y="3184525"/>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6" descr="Twitter (@Twitter) | Twitter">
            <a:extLst>
              <a:ext uri="{FF2B5EF4-FFF2-40B4-BE49-F238E27FC236}">
                <a16:creationId xmlns:a16="http://schemas.microsoft.com/office/drawing/2014/main" id="{6FC515AE-50CA-46A9-A4DB-4D8345E7C6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981075"/>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ED36613B-5330-4346-87F9-9493BD7F3451}"/>
              </a:ext>
            </a:extLst>
          </p:cNvPr>
          <p:cNvSpPr txBox="1"/>
          <p:nvPr/>
        </p:nvSpPr>
        <p:spPr>
          <a:xfrm>
            <a:off x="4613275" y="4503738"/>
            <a:ext cx="7705725" cy="431800"/>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Follow us on Instagram: @</a:t>
            </a:r>
            <a:r>
              <a:rPr lang="en-GB" sz="2200" kern="0" dirty="0" err="1">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rPr>
              <a:t>GracefoundationUK</a:t>
            </a:r>
            <a:endParaRPr lang="en-GB" sz="2200" kern="0" dirty="0">
              <a:solidFill>
                <a:schemeClr val="bg1"/>
              </a:solidFill>
              <a:effectLst>
                <a:outerShdw blurRad="38100" dist="38100" dir="2700000" algn="tl">
                  <a:srgbClr val="000000">
                    <a:alpha val="43137"/>
                  </a:srgbClr>
                </a:outerShdw>
              </a:effectLst>
              <a:latin typeface="Impact" panose="020B0806030902050204" pitchFamily="34" charset="0"/>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88C4976903E541AB7D1E613D94B0F1" ma:contentTypeVersion="13" ma:contentTypeDescription="Create a new document." ma:contentTypeScope="" ma:versionID="7dd5bbbb27f5f8757ec63ed99e0bae10">
  <xsd:schema xmlns:xsd="http://www.w3.org/2001/XMLSchema" xmlns:xs="http://www.w3.org/2001/XMLSchema" xmlns:p="http://schemas.microsoft.com/office/2006/metadata/properties" xmlns:ns3="37af3ff4-80a8-418f-9a52-e4e06faffa3f" xmlns:ns4="adc6a89d-54e9-41ab-a0ab-ba91336a010f" targetNamespace="http://schemas.microsoft.com/office/2006/metadata/properties" ma:root="true" ma:fieldsID="2a99bb3507fac5904b1ee4366e305183" ns3:_="" ns4:_="">
    <xsd:import namespace="37af3ff4-80a8-418f-9a52-e4e06faffa3f"/>
    <xsd:import namespace="adc6a89d-54e9-41ab-a0ab-ba91336a010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f4-80a8-418f-9a52-e4e06faffa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c6a89d-54e9-41ab-a0ab-ba91336a010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628F52-6BC5-4958-A3E4-D7A62E5BEAD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412661-110B-4C86-ADA7-E4C84FCC5D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f4-80a8-418f-9a52-e4e06faffa3f"/>
    <ds:schemaRef ds:uri="adc6a89d-54e9-41ab-a0ab-ba91336a01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DAC99E-941E-4357-A3E9-EE486FEF04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576</TotalTime>
  <Words>593</Words>
  <Application>Microsoft Office PowerPoint</Application>
  <PresentationFormat>Widescreen</PresentationFormat>
  <Paragraphs>66</Paragraphs>
  <Slides>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Boden</dc:creator>
  <cp:lastModifiedBy>Dave Boden</cp:lastModifiedBy>
  <cp:revision>4</cp:revision>
  <dcterms:created xsi:type="dcterms:W3CDTF">2020-03-30T13:24:15Z</dcterms:created>
  <dcterms:modified xsi:type="dcterms:W3CDTF">2020-05-15T15:37:37Z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0x010100C188C4976903E541AB7D1E613D94B0F1</vt:lpwstr>
  </property>
</Properties>
</file>