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2" r:id="rId6"/>
    <p:sldId id="267" r:id="rId7"/>
    <p:sldId id="268" r:id="rId8"/>
    <p:sldId id="260" r:id="rId9"/>
    <p:sldId id="265" r:id="rId10"/>
    <p:sldId id="26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Boden" initials="DB" lastIdx="1" clrIdx="0">
    <p:extLst>
      <p:ext uri="{19B8F6BF-5375-455C-9EA6-DF929625EA0E}">
        <p15:presenceInfo xmlns:p15="http://schemas.microsoft.com/office/powerpoint/2012/main" userId="S::dboden@imgroup.co.uk::5cea911c-260b-4484-ac3b-8193fff383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5A0"/>
    <a:srgbClr val="8CBD23"/>
    <a:srgbClr val="67C3CE"/>
    <a:srgbClr val="C30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3792" autoAdjust="0"/>
  </p:normalViewPr>
  <p:slideViewPr>
    <p:cSldViewPr snapToGrid="0">
      <p:cViewPr varScale="1">
        <p:scale>
          <a:sx n="62" d="100"/>
          <a:sy n="62" d="100"/>
        </p:scale>
        <p:origin x="828" y="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F7C02-1B99-4AB0-996F-8FFF701ACB46}" type="datetimeFigureOut">
              <a:rPr lang="en-GB" smtClean="0"/>
              <a:t>22/05/2020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7D3BB-DF65-450F-86E3-D882F30EA992}" type="slidenum">
              <a:rPr lang="en-GB" smtClean="0"/>
              <a:t>‹#›</a:t>
            </a:fld>
            <a:endParaRPr lang="en-GB"/>
          </a:p>
        </p:txBody>
      </p:sp>
    </p:spTree>
    <p:extLst>
      <p:ext uri="{BB962C8B-B14F-4D97-AF65-F5344CB8AC3E}">
        <p14:creationId xmlns:p14="http://schemas.microsoft.com/office/powerpoint/2010/main" val="100312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7CDA-E0E5-4BF2-BA4D-571D3FE995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7E2EA3-244C-49C7-906A-4049A54C5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88B2E8-D440-49E4-B52C-06F49BA2E126}"/>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5" name="Footer Placeholder 4">
            <a:extLst>
              <a:ext uri="{FF2B5EF4-FFF2-40B4-BE49-F238E27FC236}">
                <a16:creationId xmlns:a16="http://schemas.microsoft.com/office/drawing/2014/main" id="{0A7D1AF4-0384-4A52-9CE3-255759F38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69FB77-5BB6-4F9F-93DF-154ADC939ECA}"/>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148962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800A-3402-402C-AD6C-D257A309B6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E04219-D068-476B-AAAB-E449474BF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C2005A-6BF2-4F8B-8EA3-F61C9C316E15}"/>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5" name="Footer Placeholder 4">
            <a:extLst>
              <a:ext uri="{FF2B5EF4-FFF2-40B4-BE49-F238E27FC236}">
                <a16:creationId xmlns:a16="http://schemas.microsoft.com/office/drawing/2014/main" id="{CD36E5CB-FBD4-49C2-AE80-603B514E5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153C99-9939-4A54-A390-2FD8A14A0610}"/>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56649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2F43D-9BC6-4B19-A73F-C06A94E7D3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0836F9-CA95-4BFE-9A8C-721F140D83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C3964-DAD1-4A9F-949C-51CA642B8369}"/>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5" name="Footer Placeholder 4">
            <a:extLst>
              <a:ext uri="{FF2B5EF4-FFF2-40B4-BE49-F238E27FC236}">
                <a16:creationId xmlns:a16="http://schemas.microsoft.com/office/drawing/2014/main" id="{CA624865-8AAD-4727-9423-F9B6B045E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282BFD-0BC6-4D59-A3A9-4D5639A7E327}"/>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7335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EA60-9363-4E02-91A5-F9A76529A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F70D0-98BC-41F9-BD6D-B95039B20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227F-C5BE-49E8-ABF3-82AA02B533DA}"/>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5" name="Footer Placeholder 4">
            <a:extLst>
              <a:ext uri="{FF2B5EF4-FFF2-40B4-BE49-F238E27FC236}">
                <a16:creationId xmlns:a16="http://schemas.microsoft.com/office/drawing/2014/main" id="{83431250-A40B-407C-B2B6-78C8D8DDF2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410686-DBE8-45E7-8A8F-6D17555BC4D7}"/>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274315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DC91-FB84-4A4F-8101-680C5C8B43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C36567-1F9F-4379-AA9E-FBB1D73C07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270C66-496E-4146-84F9-E444CD7B7EDB}"/>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5" name="Footer Placeholder 4">
            <a:extLst>
              <a:ext uri="{FF2B5EF4-FFF2-40B4-BE49-F238E27FC236}">
                <a16:creationId xmlns:a16="http://schemas.microsoft.com/office/drawing/2014/main" id="{53C7771B-9B03-4CE9-89DA-D8C273A5C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CCDA8-8B4C-4A30-8747-96E7D7E9D935}"/>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296096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B13E-D07A-4CFA-AA50-5337D8F31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4FCC93-C4B3-4B3F-A570-75B4E6F52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9C47BA-E99B-4EAF-9C56-52CA75E8EE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0BBFDA-9196-44FF-AA55-C794C9D801FD}"/>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6" name="Footer Placeholder 5">
            <a:extLst>
              <a:ext uri="{FF2B5EF4-FFF2-40B4-BE49-F238E27FC236}">
                <a16:creationId xmlns:a16="http://schemas.microsoft.com/office/drawing/2014/main" id="{1D566097-3E65-41D0-8543-A694C3F5B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332FD-5BD1-4BAA-B1DB-D8EC9E9AE2A9}"/>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371563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DF3C-40C6-4099-B899-70A90528F9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7F080-8AD7-4418-8C59-1F028332E8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2F7A3-90EE-4C04-B9CD-DCAADC90AC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EF5583-DCEF-4DC2-AC24-082395797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66506-A8B2-48FB-9359-9C7D7747D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84C8B0-5276-4E3F-B500-C593B9070B8A}"/>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8" name="Footer Placeholder 7">
            <a:extLst>
              <a:ext uri="{FF2B5EF4-FFF2-40B4-BE49-F238E27FC236}">
                <a16:creationId xmlns:a16="http://schemas.microsoft.com/office/drawing/2014/main" id="{FA6DD4C3-C283-4C88-877E-51943690D2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6ECCCE-0F55-4CAE-BE15-5B2642A4CD0C}"/>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745438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B3C0-E5D5-4B92-9F49-BE7FABA831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78AE17-529A-4600-9FED-8FACFCE53255}"/>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4" name="Footer Placeholder 3">
            <a:extLst>
              <a:ext uri="{FF2B5EF4-FFF2-40B4-BE49-F238E27FC236}">
                <a16:creationId xmlns:a16="http://schemas.microsoft.com/office/drawing/2014/main" id="{6237A116-532B-4BB1-A5F6-EB07F5DB81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F0043-DE0E-4227-BBEF-D1A92CF55983}"/>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369235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C3095-A4C4-4660-A8F8-0F4E491C23BB}"/>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3" name="Footer Placeholder 2">
            <a:extLst>
              <a:ext uri="{FF2B5EF4-FFF2-40B4-BE49-F238E27FC236}">
                <a16:creationId xmlns:a16="http://schemas.microsoft.com/office/drawing/2014/main" id="{B3AD753D-6DF8-49DB-A814-6FA4E08AD8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4AA299-AF1E-434E-B618-D6D015B15805}"/>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294995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7189-0C40-44B5-82FE-60AA4C9CE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4CFC9D-3953-4CF4-A9C8-759F2AE93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F91C43-2F5D-43A2-90BB-BE9F4835F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8C997-2487-4BB0-9A3B-3B176D751443}"/>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6" name="Footer Placeholder 5">
            <a:extLst>
              <a:ext uri="{FF2B5EF4-FFF2-40B4-BE49-F238E27FC236}">
                <a16:creationId xmlns:a16="http://schemas.microsoft.com/office/drawing/2014/main" id="{65B1E394-7159-42AD-A115-0687B0F080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9CBCC0-82B4-47F7-819F-16CDC59987C7}"/>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143500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32C8-029A-4A2C-A43F-93E39F4F9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CB1729-4A1C-45DB-B488-53DC33768B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6E3382-C9D0-4E40-9C31-590E2CCE7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7712D-2AF5-43A2-B68A-DB34D0BE66B2}"/>
              </a:ext>
            </a:extLst>
          </p:cNvPr>
          <p:cNvSpPr>
            <a:spLocks noGrp="1"/>
          </p:cNvSpPr>
          <p:nvPr>
            <p:ph type="dt" sz="half" idx="10"/>
          </p:nvPr>
        </p:nvSpPr>
        <p:spPr/>
        <p:txBody>
          <a:bodyPr/>
          <a:lstStyle/>
          <a:p>
            <a:fld id="{1C8F07ED-CA16-4156-B7FB-023D6225223B}" type="datetimeFigureOut">
              <a:rPr lang="en-GB" smtClean="0"/>
              <a:t>22/05/2020</a:t>
            </a:fld>
            <a:endParaRPr lang="en-GB"/>
          </a:p>
        </p:txBody>
      </p:sp>
      <p:sp>
        <p:nvSpPr>
          <p:cNvPr id="6" name="Footer Placeholder 5">
            <a:extLst>
              <a:ext uri="{FF2B5EF4-FFF2-40B4-BE49-F238E27FC236}">
                <a16:creationId xmlns:a16="http://schemas.microsoft.com/office/drawing/2014/main" id="{2DC8BCC8-D388-4902-8DBB-1F7CE2D88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C0B88A-B3CB-4FD6-867E-A12E1B0EB4F3}"/>
              </a:ext>
            </a:extLst>
          </p:cNvPr>
          <p:cNvSpPr>
            <a:spLocks noGrp="1"/>
          </p:cNvSpPr>
          <p:nvPr>
            <p:ph type="sldNum" sz="quarter" idx="12"/>
          </p:nvPr>
        </p:nvSpPr>
        <p:spPr/>
        <p:txBody>
          <a:bodyPr/>
          <a:lstStyle/>
          <a:p>
            <a:fld id="{CB3A8BAF-2AAD-4484-B795-71915C59B6F5}" type="slidenum">
              <a:rPr lang="en-GB" smtClean="0"/>
              <a:t>‹#›</a:t>
            </a:fld>
            <a:endParaRPr lang="en-GB"/>
          </a:p>
        </p:txBody>
      </p:sp>
    </p:spTree>
    <p:extLst>
      <p:ext uri="{BB962C8B-B14F-4D97-AF65-F5344CB8AC3E}">
        <p14:creationId xmlns:p14="http://schemas.microsoft.com/office/powerpoint/2010/main" val="320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E9528-208E-4772-9176-5EE1F17FD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D23144-AECB-4091-A5D1-580633E4F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993D2-5DA1-4948-99EB-751A4AFDB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F07ED-CA16-4156-B7FB-023D6225223B}" type="datetimeFigureOut">
              <a:rPr lang="en-GB" smtClean="0"/>
              <a:t>22/05/2020</a:t>
            </a:fld>
            <a:endParaRPr lang="en-GB"/>
          </a:p>
        </p:txBody>
      </p:sp>
      <p:sp>
        <p:nvSpPr>
          <p:cNvPr id="5" name="Footer Placeholder 4">
            <a:extLst>
              <a:ext uri="{FF2B5EF4-FFF2-40B4-BE49-F238E27FC236}">
                <a16:creationId xmlns:a16="http://schemas.microsoft.com/office/drawing/2014/main" id="{82ECED55-9CEE-4A55-9DAE-F8822BF64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99E2FB-C0DA-46E9-B541-BC2E916B5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A8BAF-2AAD-4484-B795-71915C59B6F5}" type="slidenum">
              <a:rPr lang="en-GB" smtClean="0"/>
              <a:t>‹#›</a:t>
            </a:fld>
            <a:endParaRPr lang="en-GB"/>
          </a:p>
        </p:txBody>
      </p:sp>
    </p:spTree>
    <p:extLst>
      <p:ext uri="{BB962C8B-B14F-4D97-AF65-F5344CB8AC3E}">
        <p14:creationId xmlns:p14="http://schemas.microsoft.com/office/powerpoint/2010/main" val="70796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CCJeul8AzBA?feature=oembed" TargetMode="Externa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4.jp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jp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0" y="504825"/>
            <a:ext cx="12192000" cy="5670352"/>
          </a:xfrm>
          <a:prstGeom prst="rect">
            <a:avLst/>
          </a:prstGeom>
          <a:solidFill>
            <a:srgbClr val="8CB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picture containing drawing&#10;&#10;Description automatically generated">
            <a:extLst>
              <a:ext uri="{FF2B5EF4-FFF2-40B4-BE49-F238E27FC236}">
                <a16:creationId xmlns:a16="http://schemas.microsoft.com/office/drawing/2014/main" id="{21619C33-00BE-426C-BFDD-DDC71D37EAE0}"/>
              </a:ext>
            </a:extLst>
          </p:cNvPr>
          <p:cNvPicPr>
            <a:picLocks noChangeAspect="1"/>
          </p:cNvPicPr>
          <p:nvPr/>
        </p:nvPicPr>
        <p:blipFill rotWithShape="1">
          <a:blip r:embed="rId2">
            <a:extLst>
              <a:ext uri="{28A0092B-C50C-407E-A947-70E740481C1C}">
                <a14:useLocalDpi xmlns:a14="http://schemas.microsoft.com/office/drawing/2010/main" val="0"/>
              </a:ext>
            </a:extLst>
          </a:blip>
          <a:srcRect t="24788" r="1514" b="24474"/>
          <a:stretch/>
        </p:blipFill>
        <p:spPr>
          <a:xfrm>
            <a:off x="942975" y="847725"/>
            <a:ext cx="10306050" cy="5309402"/>
          </a:xfrm>
          <a:prstGeom prst="rect">
            <a:avLst/>
          </a:prstGeom>
        </p:spPr>
      </p:pic>
      <p:sp>
        <p:nvSpPr>
          <p:cNvPr id="8" name="TextBox 7">
            <a:extLst>
              <a:ext uri="{FF2B5EF4-FFF2-40B4-BE49-F238E27FC236}">
                <a16:creationId xmlns:a16="http://schemas.microsoft.com/office/drawing/2014/main" id="{EAD53441-1A1E-4D27-AFC0-0BBE2DCBBF70}"/>
              </a:ext>
            </a:extLst>
          </p:cNvPr>
          <p:cNvSpPr txBox="1"/>
          <p:nvPr/>
        </p:nvSpPr>
        <p:spPr>
          <a:xfrm>
            <a:off x="1839046" y="2029719"/>
            <a:ext cx="8513907" cy="1938992"/>
          </a:xfrm>
          <a:prstGeom prst="rect">
            <a:avLst/>
          </a:prstGeom>
          <a:noFill/>
        </p:spPr>
        <p:txBody>
          <a:bodyPr wrap="square" rtlCol="0">
            <a:spAutoFit/>
          </a:bodyPr>
          <a:lstStyle/>
          <a:p>
            <a:pPr algn="ctr"/>
            <a:r>
              <a:rPr lang="en-GB" sz="6000" dirty="0">
                <a:solidFill>
                  <a:srgbClr val="6555A0"/>
                </a:solidFill>
                <a:latin typeface="Impact" panose="020B0806030902050204" pitchFamily="34" charset="0"/>
              </a:rPr>
              <a:t>HOW TO STAY RESILIENT DURING THE COVID CRISIS</a:t>
            </a: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9" name="TextBox 18">
            <a:extLst>
              <a:ext uri="{FF2B5EF4-FFF2-40B4-BE49-F238E27FC236}">
                <a16:creationId xmlns:a16="http://schemas.microsoft.com/office/drawing/2014/main" id="{A9BDFAA9-CC9D-4F2B-970B-E9753F911D59}"/>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26" name="Rectangle 25">
            <a:extLst>
              <a:ext uri="{FF2B5EF4-FFF2-40B4-BE49-F238E27FC236}">
                <a16:creationId xmlns:a16="http://schemas.microsoft.com/office/drawing/2014/main" id="{C74E6B6D-E905-4880-8F2F-3AEE1068640C}"/>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spTree>
    <p:extLst>
      <p:ext uri="{BB962C8B-B14F-4D97-AF65-F5344CB8AC3E}">
        <p14:creationId xmlns:p14="http://schemas.microsoft.com/office/powerpoint/2010/main" val="428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1C654-308F-47C7-81F2-0261AF880F6E}"/>
              </a:ext>
            </a:extLst>
          </p:cNvPr>
          <p:cNvSpPr/>
          <p:nvPr/>
        </p:nvSpPr>
        <p:spPr>
          <a:xfrm>
            <a:off x="0" y="565079"/>
            <a:ext cx="12192000" cy="5568594"/>
          </a:xfrm>
          <a:prstGeom prst="rect">
            <a:avLst/>
          </a:prstGeom>
          <a:solidFill>
            <a:srgbClr val="C30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pic>
        <p:nvPicPr>
          <p:cNvPr id="8" name="Picture 7">
            <a:extLst>
              <a:ext uri="{FF2B5EF4-FFF2-40B4-BE49-F238E27FC236}">
                <a16:creationId xmlns:a16="http://schemas.microsoft.com/office/drawing/2014/main" id="{1C7C076E-5B2E-4209-BD70-B39FE043CABC}"/>
              </a:ext>
            </a:extLst>
          </p:cNvPr>
          <p:cNvPicPr>
            <a:picLocks noChangeAspect="1"/>
          </p:cNvPicPr>
          <p:nvPr/>
        </p:nvPicPr>
        <p:blipFill rotWithShape="1">
          <a:blip r:embed="rId3">
            <a:extLst>
              <a:ext uri="{28A0092B-C50C-407E-A947-70E740481C1C}">
                <a14:useLocalDpi xmlns:a14="http://schemas.microsoft.com/office/drawing/2010/main" val="0"/>
              </a:ext>
            </a:extLst>
          </a:blip>
          <a:srcRect t="16074" r="3134" b="18865"/>
          <a:stretch/>
        </p:blipFill>
        <p:spPr>
          <a:xfrm>
            <a:off x="447084" y="1361920"/>
            <a:ext cx="5089209" cy="3418285"/>
          </a:xfrm>
          <a:prstGeom prst="rect">
            <a:avLst/>
          </a:prstGeom>
        </p:spPr>
      </p:pic>
      <p:sp>
        <p:nvSpPr>
          <p:cNvPr id="12" name="TextBox 11">
            <a:extLst>
              <a:ext uri="{FF2B5EF4-FFF2-40B4-BE49-F238E27FC236}">
                <a16:creationId xmlns:a16="http://schemas.microsoft.com/office/drawing/2014/main" id="{B92B818C-7E25-40AE-A875-FE29A4B142B5}"/>
              </a:ext>
            </a:extLst>
          </p:cNvPr>
          <p:cNvSpPr txBox="1"/>
          <p:nvPr/>
        </p:nvSpPr>
        <p:spPr>
          <a:xfrm>
            <a:off x="1008294" y="2143305"/>
            <a:ext cx="3966788" cy="1569660"/>
          </a:xfrm>
          <a:prstGeom prst="rect">
            <a:avLst/>
          </a:prstGeom>
          <a:noFill/>
        </p:spPr>
        <p:txBody>
          <a:bodyPr wrap="square" rtlCol="0">
            <a:spAutoFit/>
          </a:bodyPr>
          <a:lstStyle/>
          <a:p>
            <a:pPr algn="ctr"/>
            <a:r>
              <a:rPr lang="en-GB" sz="3200" dirty="0">
                <a:solidFill>
                  <a:srgbClr val="6555A0"/>
                </a:solidFill>
                <a:latin typeface="Impact" panose="020B0806030902050204" pitchFamily="34" charset="0"/>
              </a:rPr>
              <a:t>Resilience is the ability to ‘bounce back’ after a challenge</a:t>
            </a:r>
          </a:p>
        </p:txBody>
      </p:sp>
      <p:sp>
        <p:nvSpPr>
          <p:cNvPr id="13" name="TextBox 12">
            <a:extLst>
              <a:ext uri="{FF2B5EF4-FFF2-40B4-BE49-F238E27FC236}">
                <a16:creationId xmlns:a16="http://schemas.microsoft.com/office/drawing/2014/main" id="{788A5E84-D93E-4582-9A2A-B4D7962C791E}"/>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4" name="Rectangle 13">
            <a:extLst>
              <a:ext uri="{FF2B5EF4-FFF2-40B4-BE49-F238E27FC236}">
                <a16:creationId xmlns:a16="http://schemas.microsoft.com/office/drawing/2014/main" id="{01C39633-E7AA-4C30-A315-457AEFCBE210}"/>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grpSp>
        <p:nvGrpSpPr>
          <p:cNvPr id="9" name="Group 8">
            <a:extLst>
              <a:ext uri="{FF2B5EF4-FFF2-40B4-BE49-F238E27FC236}">
                <a16:creationId xmlns:a16="http://schemas.microsoft.com/office/drawing/2014/main" id="{D8ACF7E3-DBC0-4702-9417-B7E624881349}"/>
              </a:ext>
            </a:extLst>
          </p:cNvPr>
          <p:cNvGrpSpPr/>
          <p:nvPr/>
        </p:nvGrpSpPr>
        <p:grpSpPr>
          <a:xfrm>
            <a:off x="3477318" y="5729125"/>
            <a:ext cx="7705725" cy="1056225"/>
            <a:chOff x="3477318" y="5729125"/>
            <a:chExt cx="7705725" cy="1056225"/>
          </a:xfrm>
        </p:grpSpPr>
        <p:sp>
          <p:nvSpPr>
            <p:cNvPr id="10" name="TextBox 9">
              <a:extLst>
                <a:ext uri="{FF2B5EF4-FFF2-40B4-BE49-F238E27FC236}">
                  <a16:creationId xmlns:a16="http://schemas.microsoft.com/office/drawing/2014/main" id="{209361AB-303B-42B0-8F8F-FFF9630C733C}"/>
                </a:ext>
              </a:extLst>
            </p:cNvPr>
            <p:cNvSpPr txBox="1"/>
            <p:nvPr/>
          </p:nvSpPr>
          <p:spPr>
            <a:xfrm>
              <a:off x="3477318" y="5729125"/>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TAKE THE #ETHOSCHALLENGE ON SOCIAL MEDIA</a:t>
              </a:r>
            </a:p>
          </p:txBody>
        </p:sp>
        <p:pic>
          <p:nvPicPr>
            <p:cNvPr id="11" name="Picture 10" descr="A picture containing drawing&#10;&#10;Description automatically generated">
              <a:extLst>
                <a:ext uri="{FF2B5EF4-FFF2-40B4-BE49-F238E27FC236}">
                  <a16:creationId xmlns:a16="http://schemas.microsoft.com/office/drawing/2014/main" id="{6847B35B-496E-4184-8FC1-BF0BB4CE8FAE}"/>
                </a:ext>
              </a:extLst>
            </p:cNvPr>
            <p:cNvPicPr>
              <a:picLocks noChangeAspect="1"/>
            </p:cNvPicPr>
            <p:nvPr/>
          </p:nvPicPr>
          <p:blipFill rotWithShape="1">
            <a:blip r:embed="rId4">
              <a:extLst>
                <a:ext uri="{28A0092B-C50C-407E-A947-70E740481C1C}">
                  <a14:useLocalDpi xmlns:a14="http://schemas.microsoft.com/office/drawing/2010/main" val="0"/>
                </a:ext>
              </a:extLst>
            </a:blip>
            <a:srcRect l="24143" t="10220" r="23888" b="17453"/>
            <a:stretch/>
          </p:blipFill>
          <p:spPr>
            <a:xfrm flipH="1">
              <a:off x="5726664" y="6248680"/>
              <a:ext cx="523447" cy="532026"/>
            </a:xfrm>
            <a:prstGeom prst="rect">
              <a:avLst/>
            </a:prstGeom>
          </p:spPr>
        </p:pic>
        <p:pic>
          <p:nvPicPr>
            <p:cNvPr id="15" name="Picture 2" descr="Facebook - Wikiquote">
              <a:extLst>
                <a:ext uri="{FF2B5EF4-FFF2-40B4-BE49-F238E27FC236}">
                  <a16:creationId xmlns:a16="http://schemas.microsoft.com/office/drawing/2014/main" id="{7F4EF57A-6E80-4AC1-80D4-AC9668A90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361" y="6245349"/>
              <a:ext cx="522000" cy="52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ow Snapchatters are adapting to the COVID-19 health crisis">
              <a:extLst>
                <a:ext uri="{FF2B5EF4-FFF2-40B4-BE49-F238E27FC236}">
                  <a16:creationId xmlns:a16="http://schemas.microsoft.com/office/drawing/2014/main" id="{F1C7C137-D704-4218-9ED6-2CDA1A1965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611" y="6245349"/>
              <a:ext cx="522001" cy="522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witter (@Twitter) | Twitter">
              <a:extLst>
                <a:ext uri="{FF2B5EF4-FFF2-40B4-BE49-F238E27FC236}">
                  <a16:creationId xmlns:a16="http://schemas.microsoft.com/office/drawing/2014/main" id="{FD79BFF6-67DA-4C97-BB3C-5DF181DE82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9861" y="62427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TIC TOC DZ - Home | Facebook">
              <a:extLst>
                <a:ext uri="{FF2B5EF4-FFF2-40B4-BE49-F238E27FC236}">
                  <a16:creationId xmlns:a16="http://schemas.microsoft.com/office/drawing/2014/main" id="{671D9153-A52F-419B-921D-C0F19ADA66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110" y="6245349"/>
              <a:ext cx="540001" cy="54000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6DCAC9A2-B29E-44F0-A23A-E6C7E65F1F08}"/>
              </a:ext>
            </a:extLst>
          </p:cNvPr>
          <p:cNvPicPr>
            <a:picLocks noChangeAspect="1"/>
          </p:cNvPicPr>
          <p:nvPr/>
        </p:nvPicPr>
        <p:blipFill>
          <a:blip r:embed="rId9"/>
          <a:stretch>
            <a:fillRect/>
          </a:stretch>
        </p:blipFill>
        <p:spPr>
          <a:xfrm>
            <a:off x="5724197" y="1166063"/>
            <a:ext cx="5715000" cy="3810000"/>
          </a:xfrm>
          <a:prstGeom prst="rect">
            <a:avLst/>
          </a:prstGeom>
        </p:spPr>
      </p:pic>
    </p:spTree>
    <p:extLst>
      <p:ext uri="{BB962C8B-B14F-4D97-AF65-F5344CB8AC3E}">
        <p14:creationId xmlns:p14="http://schemas.microsoft.com/office/powerpoint/2010/main" val="31538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1C654-308F-47C7-81F2-0261AF880F6E}"/>
              </a:ext>
            </a:extLst>
          </p:cNvPr>
          <p:cNvSpPr/>
          <p:nvPr/>
        </p:nvSpPr>
        <p:spPr>
          <a:xfrm>
            <a:off x="0" y="565079"/>
            <a:ext cx="12192000" cy="5568594"/>
          </a:xfrm>
          <a:prstGeom prst="rect">
            <a:avLst/>
          </a:prstGeom>
          <a:solidFill>
            <a:srgbClr val="C30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3" name="TextBox 12">
            <a:extLst>
              <a:ext uri="{FF2B5EF4-FFF2-40B4-BE49-F238E27FC236}">
                <a16:creationId xmlns:a16="http://schemas.microsoft.com/office/drawing/2014/main" id="{788A5E84-D93E-4582-9A2A-B4D7962C791E}"/>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4" name="Rectangle 13">
            <a:extLst>
              <a:ext uri="{FF2B5EF4-FFF2-40B4-BE49-F238E27FC236}">
                <a16:creationId xmlns:a16="http://schemas.microsoft.com/office/drawing/2014/main" id="{01C39633-E7AA-4C30-A315-457AEFCBE210}"/>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grpSp>
        <p:nvGrpSpPr>
          <p:cNvPr id="9" name="Group 8">
            <a:extLst>
              <a:ext uri="{FF2B5EF4-FFF2-40B4-BE49-F238E27FC236}">
                <a16:creationId xmlns:a16="http://schemas.microsoft.com/office/drawing/2014/main" id="{FA1FBDA4-D0F6-446A-B4F4-D6CD702B0129}"/>
              </a:ext>
            </a:extLst>
          </p:cNvPr>
          <p:cNvGrpSpPr/>
          <p:nvPr/>
        </p:nvGrpSpPr>
        <p:grpSpPr>
          <a:xfrm>
            <a:off x="3477318" y="5729125"/>
            <a:ext cx="7705725" cy="1056225"/>
            <a:chOff x="3477318" y="5729125"/>
            <a:chExt cx="7705725" cy="1056225"/>
          </a:xfrm>
        </p:grpSpPr>
        <p:sp>
          <p:nvSpPr>
            <p:cNvPr id="10" name="TextBox 9">
              <a:extLst>
                <a:ext uri="{FF2B5EF4-FFF2-40B4-BE49-F238E27FC236}">
                  <a16:creationId xmlns:a16="http://schemas.microsoft.com/office/drawing/2014/main" id="{AB04220B-1BE1-41AB-9A39-110C7C1A4624}"/>
                </a:ext>
              </a:extLst>
            </p:cNvPr>
            <p:cNvSpPr txBox="1"/>
            <p:nvPr/>
          </p:nvSpPr>
          <p:spPr>
            <a:xfrm>
              <a:off x="3477318" y="5729125"/>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TAKE THE #ETHOSCHALLENGE ON SOCIAL MEDIA</a:t>
              </a:r>
            </a:p>
          </p:txBody>
        </p:sp>
        <p:pic>
          <p:nvPicPr>
            <p:cNvPr id="15" name="Picture 14" descr="A picture containing drawing&#10;&#10;Description automatically generated">
              <a:extLst>
                <a:ext uri="{FF2B5EF4-FFF2-40B4-BE49-F238E27FC236}">
                  <a16:creationId xmlns:a16="http://schemas.microsoft.com/office/drawing/2014/main" id="{EBB118A7-204D-4974-A301-163890CF1ECA}"/>
                </a:ext>
              </a:extLst>
            </p:cNvPr>
            <p:cNvPicPr>
              <a:picLocks noChangeAspect="1"/>
            </p:cNvPicPr>
            <p:nvPr/>
          </p:nvPicPr>
          <p:blipFill rotWithShape="1">
            <a:blip r:embed="rId4">
              <a:extLst>
                <a:ext uri="{28A0092B-C50C-407E-A947-70E740481C1C}">
                  <a14:useLocalDpi xmlns:a14="http://schemas.microsoft.com/office/drawing/2010/main" val="0"/>
                </a:ext>
              </a:extLst>
            </a:blip>
            <a:srcRect l="24143" t="10220" r="23888" b="17453"/>
            <a:stretch/>
          </p:blipFill>
          <p:spPr>
            <a:xfrm flipH="1">
              <a:off x="5726664" y="6248680"/>
              <a:ext cx="523447" cy="532026"/>
            </a:xfrm>
            <a:prstGeom prst="rect">
              <a:avLst/>
            </a:prstGeom>
          </p:spPr>
        </p:pic>
        <p:pic>
          <p:nvPicPr>
            <p:cNvPr id="16" name="Picture 2" descr="Facebook - Wikiquote">
              <a:extLst>
                <a:ext uri="{FF2B5EF4-FFF2-40B4-BE49-F238E27FC236}">
                  <a16:creationId xmlns:a16="http://schemas.microsoft.com/office/drawing/2014/main" id="{FE26D647-A37E-40EB-BC46-F08F7B7A3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361" y="6245349"/>
              <a:ext cx="522000" cy="52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ow Snapchatters are adapting to the COVID-19 health crisis">
              <a:extLst>
                <a:ext uri="{FF2B5EF4-FFF2-40B4-BE49-F238E27FC236}">
                  <a16:creationId xmlns:a16="http://schemas.microsoft.com/office/drawing/2014/main" id="{8CC39478-6AAC-465A-B026-255BCB09D4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611" y="6245349"/>
              <a:ext cx="522001" cy="522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witter (@Twitter) | Twitter">
              <a:extLst>
                <a:ext uri="{FF2B5EF4-FFF2-40B4-BE49-F238E27FC236}">
                  <a16:creationId xmlns:a16="http://schemas.microsoft.com/office/drawing/2014/main" id="{F49A9574-0B4A-49FC-AC16-9E9099A11E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9861" y="62427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TIC TOC DZ - Home | Facebook">
              <a:extLst>
                <a:ext uri="{FF2B5EF4-FFF2-40B4-BE49-F238E27FC236}">
                  <a16:creationId xmlns:a16="http://schemas.microsoft.com/office/drawing/2014/main" id="{D02B9F14-E08F-42ED-915C-926ADE9DBD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110" y="6245349"/>
              <a:ext cx="540001" cy="54000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A524A7D7-3AEA-496F-9A42-A8BA95488470}"/>
              </a:ext>
            </a:extLst>
          </p:cNvPr>
          <p:cNvSpPr/>
          <p:nvPr/>
        </p:nvSpPr>
        <p:spPr>
          <a:xfrm>
            <a:off x="0" y="671661"/>
            <a:ext cx="12192000" cy="784830"/>
          </a:xfrm>
          <a:prstGeom prst="rect">
            <a:avLst/>
          </a:prstGeom>
        </p:spPr>
        <p:txBody>
          <a:bodyPr wrap="square">
            <a:spAutoFit/>
          </a:bodyPr>
          <a:lstStyle/>
          <a:p>
            <a:pPr algn="ctr"/>
            <a:r>
              <a:rPr lang="en-US" sz="4500" i="1" dirty="0">
                <a:solidFill>
                  <a:schemeClr val="bg1"/>
                </a:solidFill>
                <a:latin typeface="Impact" panose="020B0806030902050204" pitchFamily="34" charset="0"/>
              </a:rPr>
              <a:t>CHECK OUT TODAY’S VIDEO…</a:t>
            </a:r>
            <a:endParaRPr lang="en-GB" sz="3000" dirty="0">
              <a:solidFill>
                <a:schemeClr val="bg1"/>
              </a:solidFill>
              <a:latin typeface="Impact" panose="020B0806030902050204" pitchFamily="34" charset="0"/>
            </a:endParaRPr>
          </a:p>
        </p:txBody>
      </p:sp>
      <p:pic>
        <p:nvPicPr>
          <p:cNvPr id="22" name="Picture 5" descr="A close up of a person&#10;&#10;Description automatically generated">
            <a:extLst>
              <a:ext uri="{FF2B5EF4-FFF2-40B4-BE49-F238E27FC236}">
                <a16:creationId xmlns:a16="http://schemas.microsoft.com/office/drawing/2014/main" id="{D4F804DA-9568-48C4-ACA9-707AE1EAE6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375" y="2014538"/>
            <a:ext cx="14303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A picture containing person, indoor, young, holding&#10;&#10;Description automatically generated">
            <a:extLst>
              <a:ext uri="{FF2B5EF4-FFF2-40B4-BE49-F238E27FC236}">
                <a16:creationId xmlns:a16="http://schemas.microsoft.com/office/drawing/2014/main" id="{4EBCD1A7-883D-4BCA-B4BC-C0C0F7BA62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5350" y="2014538"/>
            <a:ext cx="14938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DAAB6834-8F29-4A34-82ED-DBF4E63702A4}"/>
              </a:ext>
            </a:extLst>
          </p:cNvPr>
          <p:cNvSpPr txBox="1"/>
          <p:nvPr/>
        </p:nvSpPr>
        <p:spPr>
          <a:xfrm>
            <a:off x="509588" y="4368800"/>
            <a:ext cx="3149600" cy="431800"/>
          </a:xfrm>
          <a:prstGeom prst="rect">
            <a:avLst/>
          </a:prstGeom>
          <a:noFill/>
        </p:spPr>
        <p:txBody>
          <a:bodyPr>
            <a:spAutoFit/>
          </a:bodyPr>
          <a:lstStyle/>
          <a:p>
            <a:pPr algn="ctr" eaLnBrk="1" fontAlgn="auto" hangingPunct="1">
              <a:spcBef>
                <a:spcPts val="0"/>
              </a:spcBef>
              <a:spcAft>
                <a:spcPts val="0"/>
              </a:spcAft>
              <a:buClr>
                <a:srgbClr val="000000"/>
              </a:buClr>
              <a:buFont typeface="Arial"/>
              <a:buNone/>
              <a:defRPr/>
            </a:pPr>
            <a:r>
              <a:rPr lang="en-GB" sz="2200" kern="0" dirty="0">
                <a:solidFill>
                  <a:schemeClr val="bg1"/>
                </a:solidFill>
                <a:effectLst>
                  <a:outerShdw blurRad="38100" dist="38100" dir="2700000" algn="tl">
                    <a:srgbClr val="000000">
                      <a:alpha val="43137"/>
                    </a:srgbClr>
                  </a:outerShdw>
                </a:effectLst>
                <a:latin typeface="Impact" panose="020B0806030902050204" pitchFamily="34" charset="0"/>
                <a:ea typeface="Arial"/>
                <a:cs typeface="Arial"/>
                <a:sym typeface="Arial"/>
              </a:rPr>
              <a:t>With Dan &amp; Husnaa!</a:t>
            </a:r>
          </a:p>
        </p:txBody>
      </p:sp>
      <p:pic>
        <p:nvPicPr>
          <p:cNvPr id="25" name="Graphic 11" descr="Arrow Rotate right">
            <a:extLst>
              <a:ext uri="{FF2B5EF4-FFF2-40B4-BE49-F238E27FC236}">
                <a16:creationId xmlns:a16="http://schemas.microsoft.com/office/drawing/2014/main" id="{A4EB2D29-0518-418D-9492-2F4CBE7AE1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231215">
            <a:off x="3452813" y="42529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nline Media 1" title="How to be resilient during the Covid crisis #6 #covid #gracefoundationuk #ethoschallenge #resilience">
            <a:hlinkClick r:id="" action="ppaction://media"/>
            <a:extLst>
              <a:ext uri="{FF2B5EF4-FFF2-40B4-BE49-F238E27FC236}">
                <a16:creationId xmlns:a16="http://schemas.microsoft.com/office/drawing/2014/main" id="{A4F1C64B-7E45-4D6A-96C3-D94BBC7E50E8}"/>
              </a:ext>
            </a:extLst>
          </p:cNvPr>
          <p:cNvPicPr>
            <a:picLocks noRot="1" noChangeAspect="1"/>
          </p:cNvPicPr>
          <p:nvPr>
            <a:videoFile r:link="rId1"/>
          </p:nvPr>
        </p:nvPicPr>
        <p:blipFill>
          <a:blip r:embed="rId12"/>
          <a:stretch>
            <a:fillRect/>
          </a:stretch>
        </p:blipFill>
        <p:spPr>
          <a:xfrm>
            <a:off x="4370281" y="1571138"/>
            <a:ext cx="7234344" cy="4069319"/>
          </a:xfrm>
          <a:prstGeom prst="rect">
            <a:avLst/>
          </a:prstGeom>
        </p:spPr>
      </p:pic>
    </p:spTree>
    <p:extLst>
      <p:ext uri="{BB962C8B-B14F-4D97-AF65-F5344CB8AC3E}">
        <p14:creationId xmlns:p14="http://schemas.microsoft.com/office/powerpoint/2010/main" val="65240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0" y="504825"/>
            <a:ext cx="12192000" cy="5670352"/>
          </a:xfrm>
          <a:prstGeom prst="rect">
            <a:avLst/>
          </a:prstGeom>
          <a:solidFill>
            <a:srgbClr val="655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30D60"/>
              </a:solidFill>
            </a:endParaRP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2" name="TextBox 1">
            <a:extLst>
              <a:ext uri="{FF2B5EF4-FFF2-40B4-BE49-F238E27FC236}">
                <a16:creationId xmlns:a16="http://schemas.microsoft.com/office/drawing/2014/main" id="{2C8C092C-72AC-4E48-A23E-CE082383290A}"/>
              </a:ext>
            </a:extLst>
          </p:cNvPr>
          <p:cNvSpPr txBox="1"/>
          <p:nvPr/>
        </p:nvSpPr>
        <p:spPr>
          <a:xfrm>
            <a:off x="1692212" y="959243"/>
            <a:ext cx="2194560"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1</a:t>
            </a:r>
          </a:p>
        </p:txBody>
      </p:sp>
      <p:sp>
        <p:nvSpPr>
          <p:cNvPr id="11" name="Rectangle 10">
            <a:extLst>
              <a:ext uri="{FF2B5EF4-FFF2-40B4-BE49-F238E27FC236}">
                <a16:creationId xmlns:a16="http://schemas.microsoft.com/office/drawing/2014/main" id="{19D2EE29-76B1-4EA1-BDC2-9E140AA847EC}"/>
              </a:ext>
            </a:extLst>
          </p:cNvPr>
          <p:cNvSpPr/>
          <p:nvPr/>
        </p:nvSpPr>
        <p:spPr>
          <a:xfrm>
            <a:off x="2789492" y="974408"/>
            <a:ext cx="8397043" cy="1985159"/>
          </a:xfrm>
          <a:prstGeom prst="rect">
            <a:avLst/>
          </a:prstGeom>
        </p:spPr>
        <p:txBody>
          <a:bodyPr wrap="square">
            <a:spAutoFit/>
          </a:bodyPr>
          <a:lstStyle/>
          <a:p>
            <a:r>
              <a:rPr lang="en-GB" sz="3300" dirty="0">
                <a:solidFill>
                  <a:schemeClr val="bg1"/>
                </a:solidFill>
                <a:latin typeface="Impact" panose="020B0806030902050204" pitchFamily="34" charset="0"/>
              </a:rPr>
              <a:t>Life will always give you lemons.</a:t>
            </a:r>
          </a:p>
          <a:p>
            <a:r>
              <a:rPr lang="en-GB" dirty="0">
                <a:solidFill>
                  <a:schemeClr val="bg1"/>
                </a:solidFill>
              </a:rPr>
              <a:t>Like we’ve already said, there’s no getting around the fact that in life, hardships will come. But we don’t have to let it catch us off guard! If we can face the facts now, and prepare our mindset ahead of time, we will be ready to roll with the punches and make the best of the difficult situations we face, rather than letting them get on top of us.</a:t>
            </a:r>
          </a:p>
          <a:p>
            <a:endParaRPr lang="en-GB" dirty="0">
              <a:solidFill>
                <a:schemeClr val="bg1"/>
              </a:solidFill>
            </a:endParaRPr>
          </a:p>
        </p:txBody>
      </p:sp>
      <p:sp>
        <p:nvSpPr>
          <p:cNvPr id="12" name="TextBox 11">
            <a:extLst>
              <a:ext uri="{FF2B5EF4-FFF2-40B4-BE49-F238E27FC236}">
                <a16:creationId xmlns:a16="http://schemas.microsoft.com/office/drawing/2014/main" id="{C3CB1D8B-EB70-4572-BEE4-BB2FFF00CBDA}"/>
              </a:ext>
            </a:extLst>
          </p:cNvPr>
          <p:cNvSpPr txBox="1"/>
          <p:nvPr/>
        </p:nvSpPr>
        <p:spPr>
          <a:xfrm>
            <a:off x="1692212" y="2996319"/>
            <a:ext cx="2194560"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2</a:t>
            </a:r>
          </a:p>
        </p:txBody>
      </p:sp>
      <p:sp>
        <p:nvSpPr>
          <p:cNvPr id="13" name="Rectangle 12">
            <a:extLst>
              <a:ext uri="{FF2B5EF4-FFF2-40B4-BE49-F238E27FC236}">
                <a16:creationId xmlns:a16="http://schemas.microsoft.com/office/drawing/2014/main" id="{2D93C70F-1F78-4FB4-A537-9AA426C53120}"/>
              </a:ext>
            </a:extLst>
          </p:cNvPr>
          <p:cNvSpPr/>
          <p:nvPr/>
        </p:nvSpPr>
        <p:spPr>
          <a:xfrm>
            <a:off x="2789492" y="3135989"/>
            <a:ext cx="8789931" cy="2539157"/>
          </a:xfrm>
          <a:prstGeom prst="rect">
            <a:avLst/>
          </a:prstGeom>
        </p:spPr>
        <p:txBody>
          <a:bodyPr wrap="square">
            <a:spAutoFit/>
          </a:bodyPr>
          <a:lstStyle/>
          <a:p>
            <a:r>
              <a:rPr lang="en-GB" sz="3300" dirty="0">
                <a:solidFill>
                  <a:schemeClr val="bg1"/>
                </a:solidFill>
                <a:latin typeface="Impact" panose="020B0806030902050204" pitchFamily="34" charset="0"/>
              </a:rPr>
              <a:t>Resilience makes you an overcomer for life. </a:t>
            </a:r>
          </a:p>
          <a:p>
            <a:r>
              <a:rPr lang="en-GB" dirty="0">
                <a:solidFill>
                  <a:schemeClr val="bg1"/>
                </a:solidFill>
              </a:rPr>
              <a:t>If you can adopt an attitude of resilience, nothing will be able to get the better of you. For every difficulty or challenge you face, you will be determined to rise above and overcome. Now, this can be easy to say, but harder to put into practise when the going really does get tough. One key to resilience is reminding yourself that ‘You may not be able to control the situation, but you are ALWAYS in control of you.’ So whatever you’re facing, remember that you are never totally powerless, and can always choose a constructive response and attitude to the situation at hand.</a:t>
            </a:r>
          </a:p>
        </p:txBody>
      </p:sp>
      <p:sp>
        <p:nvSpPr>
          <p:cNvPr id="16" name="TextBox 15">
            <a:extLst>
              <a:ext uri="{FF2B5EF4-FFF2-40B4-BE49-F238E27FC236}">
                <a16:creationId xmlns:a16="http://schemas.microsoft.com/office/drawing/2014/main" id="{D60B2015-336D-4080-A396-1EA39C5D0E30}"/>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7" name="Rectangle 16">
            <a:extLst>
              <a:ext uri="{FF2B5EF4-FFF2-40B4-BE49-F238E27FC236}">
                <a16:creationId xmlns:a16="http://schemas.microsoft.com/office/drawing/2014/main" id="{CBFF3F29-B554-4939-85A6-050D4F060AB1}"/>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grpSp>
        <p:nvGrpSpPr>
          <p:cNvPr id="19" name="Group 18">
            <a:extLst>
              <a:ext uri="{FF2B5EF4-FFF2-40B4-BE49-F238E27FC236}">
                <a16:creationId xmlns:a16="http://schemas.microsoft.com/office/drawing/2014/main" id="{20DA2C05-E209-4BAC-A232-F7E95B4C0BEE}"/>
              </a:ext>
            </a:extLst>
          </p:cNvPr>
          <p:cNvGrpSpPr/>
          <p:nvPr/>
        </p:nvGrpSpPr>
        <p:grpSpPr>
          <a:xfrm>
            <a:off x="3477318" y="5729125"/>
            <a:ext cx="7705725" cy="1056225"/>
            <a:chOff x="3477318" y="5729125"/>
            <a:chExt cx="7705725" cy="1056225"/>
          </a:xfrm>
        </p:grpSpPr>
        <p:sp>
          <p:nvSpPr>
            <p:cNvPr id="20" name="TextBox 19">
              <a:extLst>
                <a:ext uri="{FF2B5EF4-FFF2-40B4-BE49-F238E27FC236}">
                  <a16:creationId xmlns:a16="http://schemas.microsoft.com/office/drawing/2014/main" id="{8315D53C-9BEC-49BA-9840-D3FE3C9A49A8}"/>
                </a:ext>
              </a:extLst>
            </p:cNvPr>
            <p:cNvSpPr txBox="1"/>
            <p:nvPr/>
          </p:nvSpPr>
          <p:spPr>
            <a:xfrm>
              <a:off x="3477318" y="5729125"/>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TAKE THE #ETHOSCHALLENGE ON SOCIAL MEDIA</a:t>
              </a:r>
            </a:p>
          </p:txBody>
        </p:sp>
        <p:pic>
          <p:nvPicPr>
            <p:cNvPr id="21" name="Picture 20" descr="A picture containing drawing&#10;&#10;Description automatically generated">
              <a:extLst>
                <a:ext uri="{FF2B5EF4-FFF2-40B4-BE49-F238E27FC236}">
                  <a16:creationId xmlns:a16="http://schemas.microsoft.com/office/drawing/2014/main" id="{32930A82-28B2-4F70-A5A3-6A56A811EECA}"/>
                </a:ext>
              </a:extLst>
            </p:cNvPr>
            <p:cNvPicPr>
              <a:picLocks noChangeAspect="1"/>
            </p:cNvPicPr>
            <p:nvPr/>
          </p:nvPicPr>
          <p:blipFill rotWithShape="1">
            <a:blip r:embed="rId3">
              <a:extLst>
                <a:ext uri="{28A0092B-C50C-407E-A947-70E740481C1C}">
                  <a14:useLocalDpi xmlns:a14="http://schemas.microsoft.com/office/drawing/2010/main" val="0"/>
                </a:ext>
              </a:extLst>
            </a:blip>
            <a:srcRect l="24143" t="10220" r="23888" b="17453"/>
            <a:stretch/>
          </p:blipFill>
          <p:spPr>
            <a:xfrm flipH="1">
              <a:off x="5726664" y="6248680"/>
              <a:ext cx="523447" cy="532026"/>
            </a:xfrm>
            <a:prstGeom prst="rect">
              <a:avLst/>
            </a:prstGeom>
          </p:spPr>
        </p:pic>
        <p:pic>
          <p:nvPicPr>
            <p:cNvPr id="22" name="Picture 2" descr="Facebook - Wikiquote">
              <a:extLst>
                <a:ext uri="{FF2B5EF4-FFF2-40B4-BE49-F238E27FC236}">
                  <a16:creationId xmlns:a16="http://schemas.microsoft.com/office/drawing/2014/main" id="{18CBA98F-8DE6-4ABA-904C-8F6E35F2E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361" y="6245349"/>
              <a:ext cx="522000" cy="52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w Snapchatters are adapting to the COVID-19 health crisis">
              <a:extLst>
                <a:ext uri="{FF2B5EF4-FFF2-40B4-BE49-F238E27FC236}">
                  <a16:creationId xmlns:a16="http://schemas.microsoft.com/office/drawing/2014/main" id="{D2C5AE13-F4D6-4933-B42A-5E6F98FDC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611" y="6245349"/>
              <a:ext cx="522001" cy="522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witter (@Twitter) | Twitter">
              <a:extLst>
                <a:ext uri="{FF2B5EF4-FFF2-40B4-BE49-F238E27FC236}">
                  <a16:creationId xmlns:a16="http://schemas.microsoft.com/office/drawing/2014/main" id="{281697C0-B42C-48DD-AA92-B15AF8FE1D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9861" y="62427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TIC TOC DZ - Home | Facebook">
              <a:extLst>
                <a:ext uri="{FF2B5EF4-FFF2-40B4-BE49-F238E27FC236}">
                  <a16:creationId xmlns:a16="http://schemas.microsoft.com/office/drawing/2014/main" id="{C916D957-CDE6-49FF-A31B-9EF8CA2A9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5110" y="6245349"/>
              <a:ext cx="540001" cy="540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484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0" y="504825"/>
            <a:ext cx="12192000" cy="5670352"/>
          </a:xfrm>
          <a:prstGeom prst="rect">
            <a:avLst/>
          </a:prstGeom>
          <a:solidFill>
            <a:srgbClr val="655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30D60"/>
              </a:solidFill>
            </a:endParaRP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4" name="TextBox 13">
            <a:extLst>
              <a:ext uri="{FF2B5EF4-FFF2-40B4-BE49-F238E27FC236}">
                <a16:creationId xmlns:a16="http://schemas.microsoft.com/office/drawing/2014/main" id="{22C69628-5882-429F-9DD4-071F00F9B38D}"/>
              </a:ext>
            </a:extLst>
          </p:cNvPr>
          <p:cNvSpPr txBox="1"/>
          <p:nvPr/>
        </p:nvSpPr>
        <p:spPr>
          <a:xfrm>
            <a:off x="1736586" y="697988"/>
            <a:ext cx="2194560"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3</a:t>
            </a:r>
          </a:p>
        </p:txBody>
      </p:sp>
      <p:sp>
        <p:nvSpPr>
          <p:cNvPr id="15" name="Rectangle 14">
            <a:extLst>
              <a:ext uri="{FF2B5EF4-FFF2-40B4-BE49-F238E27FC236}">
                <a16:creationId xmlns:a16="http://schemas.microsoft.com/office/drawing/2014/main" id="{E777EFC5-D6C2-410A-97E7-07B67002B713}"/>
              </a:ext>
            </a:extLst>
          </p:cNvPr>
          <p:cNvSpPr/>
          <p:nvPr/>
        </p:nvSpPr>
        <p:spPr>
          <a:xfrm>
            <a:off x="2954650" y="814207"/>
            <a:ext cx="8102403" cy="2262158"/>
          </a:xfrm>
          <a:prstGeom prst="rect">
            <a:avLst/>
          </a:prstGeom>
        </p:spPr>
        <p:txBody>
          <a:bodyPr wrap="square">
            <a:spAutoFit/>
          </a:bodyPr>
          <a:lstStyle/>
          <a:p>
            <a:r>
              <a:rPr lang="en-GB" sz="3300" dirty="0">
                <a:solidFill>
                  <a:schemeClr val="bg1"/>
                </a:solidFill>
                <a:latin typeface="Impact" panose="020B0806030902050204" pitchFamily="34" charset="0"/>
              </a:rPr>
              <a:t>Resilience allows you to see the positives.</a:t>
            </a:r>
          </a:p>
          <a:p>
            <a:r>
              <a:rPr lang="en-GB" dirty="0">
                <a:solidFill>
                  <a:schemeClr val="bg1"/>
                </a:solidFill>
              </a:rPr>
              <a:t>Resilient people are those who are able to look for the positive opportunities in every situation, no matter how negative something may seem. This doesn’t mean denying the difficulty, or pretending that nothing bothers you. Rather, it means acknowledging the challenges, but instead of allowing them to be the ONLY thing you focus on, looking for the positive opportunities too. Practising gratitude can be a great way to help build this into your mindset.</a:t>
            </a:r>
          </a:p>
        </p:txBody>
      </p:sp>
      <p:sp>
        <p:nvSpPr>
          <p:cNvPr id="16" name="TextBox 15">
            <a:extLst>
              <a:ext uri="{FF2B5EF4-FFF2-40B4-BE49-F238E27FC236}">
                <a16:creationId xmlns:a16="http://schemas.microsoft.com/office/drawing/2014/main" id="{D60B2015-336D-4080-A396-1EA39C5D0E30}"/>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7" name="Rectangle 16">
            <a:extLst>
              <a:ext uri="{FF2B5EF4-FFF2-40B4-BE49-F238E27FC236}">
                <a16:creationId xmlns:a16="http://schemas.microsoft.com/office/drawing/2014/main" id="{CBFF3F29-B554-4939-85A6-050D4F060AB1}"/>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grpSp>
        <p:nvGrpSpPr>
          <p:cNvPr id="19" name="Group 18">
            <a:extLst>
              <a:ext uri="{FF2B5EF4-FFF2-40B4-BE49-F238E27FC236}">
                <a16:creationId xmlns:a16="http://schemas.microsoft.com/office/drawing/2014/main" id="{20DA2C05-E209-4BAC-A232-F7E95B4C0BEE}"/>
              </a:ext>
            </a:extLst>
          </p:cNvPr>
          <p:cNvGrpSpPr/>
          <p:nvPr/>
        </p:nvGrpSpPr>
        <p:grpSpPr>
          <a:xfrm>
            <a:off x="3477318" y="5729125"/>
            <a:ext cx="7705725" cy="1056225"/>
            <a:chOff x="3477318" y="5729125"/>
            <a:chExt cx="7705725" cy="1056225"/>
          </a:xfrm>
        </p:grpSpPr>
        <p:sp>
          <p:nvSpPr>
            <p:cNvPr id="20" name="TextBox 19">
              <a:extLst>
                <a:ext uri="{FF2B5EF4-FFF2-40B4-BE49-F238E27FC236}">
                  <a16:creationId xmlns:a16="http://schemas.microsoft.com/office/drawing/2014/main" id="{8315D53C-9BEC-49BA-9840-D3FE3C9A49A8}"/>
                </a:ext>
              </a:extLst>
            </p:cNvPr>
            <p:cNvSpPr txBox="1"/>
            <p:nvPr/>
          </p:nvSpPr>
          <p:spPr>
            <a:xfrm>
              <a:off x="3477318" y="5729125"/>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TAKE THE #ETHOSCHALLENGE ON SOCIAL MEDIA</a:t>
              </a:r>
            </a:p>
          </p:txBody>
        </p:sp>
        <p:pic>
          <p:nvPicPr>
            <p:cNvPr id="21" name="Picture 20" descr="A picture containing drawing&#10;&#10;Description automatically generated">
              <a:extLst>
                <a:ext uri="{FF2B5EF4-FFF2-40B4-BE49-F238E27FC236}">
                  <a16:creationId xmlns:a16="http://schemas.microsoft.com/office/drawing/2014/main" id="{32930A82-28B2-4F70-A5A3-6A56A811EECA}"/>
                </a:ext>
              </a:extLst>
            </p:cNvPr>
            <p:cNvPicPr>
              <a:picLocks noChangeAspect="1"/>
            </p:cNvPicPr>
            <p:nvPr/>
          </p:nvPicPr>
          <p:blipFill rotWithShape="1">
            <a:blip r:embed="rId3">
              <a:extLst>
                <a:ext uri="{28A0092B-C50C-407E-A947-70E740481C1C}">
                  <a14:useLocalDpi xmlns:a14="http://schemas.microsoft.com/office/drawing/2010/main" val="0"/>
                </a:ext>
              </a:extLst>
            </a:blip>
            <a:srcRect l="24143" t="10220" r="23888" b="17453"/>
            <a:stretch/>
          </p:blipFill>
          <p:spPr>
            <a:xfrm flipH="1">
              <a:off x="5726664" y="6248680"/>
              <a:ext cx="523447" cy="532026"/>
            </a:xfrm>
            <a:prstGeom prst="rect">
              <a:avLst/>
            </a:prstGeom>
          </p:spPr>
        </p:pic>
        <p:pic>
          <p:nvPicPr>
            <p:cNvPr id="22" name="Picture 2" descr="Facebook - Wikiquote">
              <a:extLst>
                <a:ext uri="{FF2B5EF4-FFF2-40B4-BE49-F238E27FC236}">
                  <a16:creationId xmlns:a16="http://schemas.microsoft.com/office/drawing/2014/main" id="{18CBA98F-8DE6-4ABA-904C-8F6E35F2E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361" y="6245349"/>
              <a:ext cx="522000" cy="52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w Snapchatters are adapting to the COVID-19 health crisis">
              <a:extLst>
                <a:ext uri="{FF2B5EF4-FFF2-40B4-BE49-F238E27FC236}">
                  <a16:creationId xmlns:a16="http://schemas.microsoft.com/office/drawing/2014/main" id="{D2C5AE13-F4D6-4933-B42A-5E6F98FDC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611" y="6245349"/>
              <a:ext cx="522001" cy="522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witter (@Twitter) | Twitter">
              <a:extLst>
                <a:ext uri="{FF2B5EF4-FFF2-40B4-BE49-F238E27FC236}">
                  <a16:creationId xmlns:a16="http://schemas.microsoft.com/office/drawing/2014/main" id="{281697C0-B42C-48DD-AA92-B15AF8FE1D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9861" y="62427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TIC TOC DZ - Home | Facebook">
              <a:extLst>
                <a:ext uri="{FF2B5EF4-FFF2-40B4-BE49-F238E27FC236}">
                  <a16:creationId xmlns:a16="http://schemas.microsoft.com/office/drawing/2014/main" id="{C916D957-CDE6-49FF-A31B-9EF8CA2A9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5110" y="6245349"/>
              <a:ext cx="540001" cy="54000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a:extLst>
              <a:ext uri="{FF2B5EF4-FFF2-40B4-BE49-F238E27FC236}">
                <a16:creationId xmlns:a16="http://schemas.microsoft.com/office/drawing/2014/main" id="{027C40AA-8F1C-4800-80C4-2AB166BD9EAD}"/>
              </a:ext>
            </a:extLst>
          </p:cNvPr>
          <p:cNvSpPr/>
          <p:nvPr/>
        </p:nvSpPr>
        <p:spPr>
          <a:xfrm>
            <a:off x="2954650" y="3374886"/>
            <a:ext cx="8397043" cy="2262158"/>
          </a:xfrm>
          <a:prstGeom prst="rect">
            <a:avLst/>
          </a:prstGeom>
        </p:spPr>
        <p:txBody>
          <a:bodyPr wrap="square">
            <a:spAutoFit/>
          </a:bodyPr>
          <a:lstStyle/>
          <a:p>
            <a:r>
              <a:rPr lang="en-GB" sz="3300" dirty="0">
                <a:solidFill>
                  <a:schemeClr val="bg1"/>
                </a:solidFill>
                <a:latin typeface="Impact" panose="020B0806030902050204" pitchFamily="34" charset="0"/>
              </a:rPr>
              <a:t>Resilience enables you to support others </a:t>
            </a:r>
          </a:p>
          <a:p>
            <a:r>
              <a:rPr lang="en-GB" dirty="0">
                <a:solidFill>
                  <a:schemeClr val="bg1"/>
                </a:solidFill>
              </a:rPr>
              <a:t>If you are prepared and ready for challenges in life to come, you will be in the best position to offer help to those around you when things do get tough. We are all able to cope with different levels of challenge and change, and there’s no shame in struggling! But by practising resilience, you will not only be better prepared to face difficult situations yourself, you will be able to offer strength and support to those around you who may be struggling too!</a:t>
            </a:r>
          </a:p>
        </p:txBody>
      </p:sp>
      <p:sp>
        <p:nvSpPr>
          <p:cNvPr id="28" name="TextBox 27">
            <a:extLst>
              <a:ext uri="{FF2B5EF4-FFF2-40B4-BE49-F238E27FC236}">
                <a16:creationId xmlns:a16="http://schemas.microsoft.com/office/drawing/2014/main" id="{9F854183-F5A0-4568-8896-C5AF3DB301E7}"/>
              </a:ext>
            </a:extLst>
          </p:cNvPr>
          <p:cNvSpPr txBox="1"/>
          <p:nvPr/>
        </p:nvSpPr>
        <p:spPr>
          <a:xfrm>
            <a:off x="1736586" y="3385747"/>
            <a:ext cx="2194560"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4</a:t>
            </a:r>
          </a:p>
        </p:txBody>
      </p:sp>
    </p:spTree>
    <p:extLst>
      <p:ext uri="{BB962C8B-B14F-4D97-AF65-F5344CB8AC3E}">
        <p14:creationId xmlns:p14="http://schemas.microsoft.com/office/powerpoint/2010/main" val="359508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0" y="440956"/>
            <a:ext cx="12192000" cy="5670352"/>
          </a:xfrm>
          <a:prstGeom prst="rect">
            <a:avLst/>
          </a:prstGeom>
          <a:solidFill>
            <a:srgbClr val="655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30D60"/>
              </a:solidFill>
            </a:endParaRP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sp>
        <p:nvSpPr>
          <p:cNvPr id="12" name="TextBox 11">
            <a:extLst>
              <a:ext uri="{FF2B5EF4-FFF2-40B4-BE49-F238E27FC236}">
                <a16:creationId xmlns:a16="http://schemas.microsoft.com/office/drawing/2014/main" id="{C3CB1D8B-EB70-4572-BEE4-BB2FFF00CBDA}"/>
              </a:ext>
            </a:extLst>
          </p:cNvPr>
          <p:cNvSpPr txBox="1"/>
          <p:nvPr/>
        </p:nvSpPr>
        <p:spPr>
          <a:xfrm>
            <a:off x="1306397" y="1304092"/>
            <a:ext cx="1052858" cy="1631216"/>
          </a:xfrm>
          <a:prstGeom prst="rect">
            <a:avLst/>
          </a:prstGeom>
          <a:noFill/>
        </p:spPr>
        <p:txBody>
          <a:bodyPr wrap="square" rtlCol="0">
            <a:spAutoFit/>
          </a:bodyPr>
          <a:lstStyle/>
          <a:p>
            <a:r>
              <a:rPr lang="en-GB" sz="10000" dirty="0">
                <a:solidFill>
                  <a:srgbClr val="67C3CE"/>
                </a:solidFill>
                <a:latin typeface="Impact" panose="020B0806030902050204" pitchFamily="34" charset="0"/>
              </a:rPr>
              <a:t>5</a:t>
            </a:r>
          </a:p>
        </p:txBody>
      </p:sp>
      <p:sp>
        <p:nvSpPr>
          <p:cNvPr id="13" name="Rectangle 12">
            <a:extLst>
              <a:ext uri="{FF2B5EF4-FFF2-40B4-BE49-F238E27FC236}">
                <a16:creationId xmlns:a16="http://schemas.microsoft.com/office/drawing/2014/main" id="{2D93C70F-1F78-4FB4-A537-9AA426C53120}"/>
              </a:ext>
            </a:extLst>
          </p:cNvPr>
          <p:cNvSpPr/>
          <p:nvPr/>
        </p:nvSpPr>
        <p:spPr>
          <a:xfrm>
            <a:off x="2359256" y="1333750"/>
            <a:ext cx="3736744" cy="3600986"/>
          </a:xfrm>
          <a:prstGeom prst="rect">
            <a:avLst/>
          </a:prstGeom>
        </p:spPr>
        <p:txBody>
          <a:bodyPr wrap="square">
            <a:spAutoFit/>
          </a:bodyPr>
          <a:lstStyle/>
          <a:p>
            <a:r>
              <a:rPr lang="en-GB" sz="3300" dirty="0">
                <a:solidFill>
                  <a:schemeClr val="bg1"/>
                </a:solidFill>
                <a:latin typeface="Impact" panose="020B0806030902050204" pitchFamily="34" charset="0"/>
              </a:rPr>
              <a:t>Nothing will be able to stop you thriving! </a:t>
            </a:r>
          </a:p>
          <a:p>
            <a:r>
              <a:rPr lang="en-GB" dirty="0">
                <a:solidFill>
                  <a:schemeClr val="bg1"/>
                </a:solidFill>
              </a:rPr>
              <a:t>A resilient mindset enables you to see life’s challenges as opportunities to learn and grow, rather than letting them tear you down or throw you off course. By allowing both the ups and downs of life to shape you in a positive way, you will be able to keep growing and thriving no matter what life throws at you.</a:t>
            </a:r>
          </a:p>
        </p:txBody>
      </p:sp>
      <p:sp>
        <p:nvSpPr>
          <p:cNvPr id="16" name="TextBox 15">
            <a:extLst>
              <a:ext uri="{FF2B5EF4-FFF2-40B4-BE49-F238E27FC236}">
                <a16:creationId xmlns:a16="http://schemas.microsoft.com/office/drawing/2014/main" id="{D60B2015-336D-4080-A396-1EA39C5D0E30}"/>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7" name="Rectangle 16">
            <a:extLst>
              <a:ext uri="{FF2B5EF4-FFF2-40B4-BE49-F238E27FC236}">
                <a16:creationId xmlns:a16="http://schemas.microsoft.com/office/drawing/2014/main" id="{CBFF3F29-B554-4939-85A6-050D4F060AB1}"/>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grpSp>
        <p:nvGrpSpPr>
          <p:cNvPr id="19" name="Group 18">
            <a:extLst>
              <a:ext uri="{FF2B5EF4-FFF2-40B4-BE49-F238E27FC236}">
                <a16:creationId xmlns:a16="http://schemas.microsoft.com/office/drawing/2014/main" id="{0DD70F27-39FE-4CFB-BE9A-DC9DA3CDA689}"/>
              </a:ext>
            </a:extLst>
          </p:cNvPr>
          <p:cNvGrpSpPr/>
          <p:nvPr/>
        </p:nvGrpSpPr>
        <p:grpSpPr>
          <a:xfrm>
            <a:off x="3477318" y="5729125"/>
            <a:ext cx="7705725" cy="1056225"/>
            <a:chOff x="3477318" y="5729125"/>
            <a:chExt cx="7705725" cy="1056225"/>
          </a:xfrm>
        </p:grpSpPr>
        <p:sp>
          <p:nvSpPr>
            <p:cNvPr id="20" name="TextBox 19">
              <a:extLst>
                <a:ext uri="{FF2B5EF4-FFF2-40B4-BE49-F238E27FC236}">
                  <a16:creationId xmlns:a16="http://schemas.microsoft.com/office/drawing/2014/main" id="{0C19CC87-C217-40CD-B74D-D95A767F8C08}"/>
                </a:ext>
              </a:extLst>
            </p:cNvPr>
            <p:cNvSpPr txBox="1"/>
            <p:nvPr/>
          </p:nvSpPr>
          <p:spPr>
            <a:xfrm>
              <a:off x="3477318" y="5729125"/>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TAKE THE #ETHOSCHALLENGE ON SOCIAL MEDIA</a:t>
              </a:r>
            </a:p>
          </p:txBody>
        </p:sp>
        <p:pic>
          <p:nvPicPr>
            <p:cNvPr id="21" name="Picture 20" descr="A picture containing drawing&#10;&#10;Description automatically generated">
              <a:extLst>
                <a:ext uri="{FF2B5EF4-FFF2-40B4-BE49-F238E27FC236}">
                  <a16:creationId xmlns:a16="http://schemas.microsoft.com/office/drawing/2014/main" id="{62F5CCA7-8B91-4DF1-8745-E069BC8BD8DC}"/>
                </a:ext>
              </a:extLst>
            </p:cNvPr>
            <p:cNvPicPr>
              <a:picLocks noChangeAspect="1"/>
            </p:cNvPicPr>
            <p:nvPr/>
          </p:nvPicPr>
          <p:blipFill rotWithShape="1">
            <a:blip r:embed="rId3">
              <a:extLst>
                <a:ext uri="{28A0092B-C50C-407E-A947-70E740481C1C}">
                  <a14:useLocalDpi xmlns:a14="http://schemas.microsoft.com/office/drawing/2010/main" val="0"/>
                </a:ext>
              </a:extLst>
            </a:blip>
            <a:srcRect l="24143" t="10220" r="23888" b="17453"/>
            <a:stretch/>
          </p:blipFill>
          <p:spPr>
            <a:xfrm flipH="1">
              <a:off x="5726664" y="6248680"/>
              <a:ext cx="523447" cy="532026"/>
            </a:xfrm>
            <a:prstGeom prst="rect">
              <a:avLst/>
            </a:prstGeom>
          </p:spPr>
        </p:pic>
        <p:pic>
          <p:nvPicPr>
            <p:cNvPr id="22" name="Picture 2" descr="Facebook - Wikiquote">
              <a:extLst>
                <a:ext uri="{FF2B5EF4-FFF2-40B4-BE49-F238E27FC236}">
                  <a16:creationId xmlns:a16="http://schemas.microsoft.com/office/drawing/2014/main" id="{2119E520-BF5A-4D4D-A545-35BC5F4D8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361" y="6245349"/>
              <a:ext cx="522000" cy="52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w Snapchatters are adapting to the COVID-19 health crisis">
              <a:extLst>
                <a:ext uri="{FF2B5EF4-FFF2-40B4-BE49-F238E27FC236}">
                  <a16:creationId xmlns:a16="http://schemas.microsoft.com/office/drawing/2014/main" id="{CF11736A-DAFF-4714-B839-489F05FAC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611" y="6245349"/>
              <a:ext cx="522001" cy="522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witter (@Twitter) | Twitter">
              <a:extLst>
                <a:ext uri="{FF2B5EF4-FFF2-40B4-BE49-F238E27FC236}">
                  <a16:creationId xmlns:a16="http://schemas.microsoft.com/office/drawing/2014/main" id="{51F0AFF9-1FCF-4D51-A29E-FBDC745C89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9861" y="62427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TIC TOC DZ - Home | Facebook">
              <a:extLst>
                <a:ext uri="{FF2B5EF4-FFF2-40B4-BE49-F238E27FC236}">
                  <a16:creationId xmlns:a16="http://schemas.microsoft.com/office/drawing/2014/main" id="{201FCDD9-8291-45BF-8044-BC976117F9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15110" y="6245349"/>
              <a:ext cx="540001" cy="54000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B052B985-2541-4A38-B8FB-D02648D3A7CD}"/>
              </a:ext>
            </a:extLst>
          </p:cNvPr>
          <p:cNvPicPr>
            <a:picLocks noChangeAspect="1"/>
          </p:cNvPicPr>
          <p:nvPr/>
        </p:nvPicPr>
        <p:blipFill>
          <a:blip r:embed="rId8"/>
          <a:stretch>
            <a:fillRect/>
          </a:stretch>
        </p:blipFill>
        <p:spPr>
          <a:xfrm rot="21133347">
            <a:off x="6612453" y="1330906"/>
            <a:ext cx="5148344" cy="3432229"/>
          </a:xfrm>
          <a:prstGeom prst="rect">
            <a:avLst/>
          </a:prstGeom>
        </p:spPr>
      </p:pic>
    </p:spTree>
    <p:extLst>
      <p:ext uri="{BB962C8B-B14F-4D97-AF65-F5344CB8AC3E}">
        <p14:creationId xmlns:p14="http://schemas.microsoft.com/office/powerpoint/2010/main" val="397400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22814" y="445891"/>
            <a:ext cx="12192000" cy="5662294"/>
          </a:xfrm>
          <a:prstGeom prst="rect">
            <a:avLst/>
          </a:prstGeom>
          <a:solidFill>
            <a:srgbClr val="67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30D60"/>
              </a:solidFill>
            </a:endParaRP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pic>
        <p:nvPicPr>
          <p:cNvPr id="5" name="Picture 4">
            <a:extLst>
              <a:ext uri="{FF2B5EF4-FFF2-40B4-BE49-F238E27FC236}">
                <a16:creationId xmlns:a16="http://schemas.microsoft.com/office/drawing/2014/main" id="{CA9D877E-C85F-42B5-AD41-59ED8A34F85B}"/>
              </a:ext>
            </a:extLst>
          </p:cNvPr>
          <p:cNvPicPr>
            <a:picLocks noChangeAspect="1"/>
          </p:cNvPicPr>
          <p:nvPr/>
        </p:nvPicPr>
        <p:blipFill rotWithShape="1">
          <a:blip r:embed="rId3">
            <a:extLst>
              <a:ext uri="{28A0092B-C50C-407E-A947-70E740481C1C}">
                <a14:useLocalDpi xmlns:a14="http://schemas.microsoft.com/office/drawing/2010/main" val="0"/>
              </a:ext>
            </a:extLst>
          </a:blip>
          <a:srcRect l="5915" t="23538" r="7024" b="23966"/>
          <a:stretch/>
        </p:blipFill>
        <p:spPr>
          <a:xfrm>
            <a:off x="303241" y="909900"/>
            <a:ext cx="5658002" cy="2858805"/>
          </a:xfrm>
          <a:prstGeom prst="rect">
            <a:avLst/>
          </a:prstGeom>
        </p:spPr>
      </p:pic>
      <p:pic>
        <p:nvPicPr>
          <p:cNvPr id="6" name="Picture 5">
            <a:extLst>
              <a:ext uri="{FF2B5EF4-FFF2-40B4-BE49-F238E27FC236}">
                <a16:creationId xmlns:a16="http://schemas.microsoft.com/office/drawing/2014/main" id="{F74D181A-FA97-4001-9138-B788EB2EC852}"/>
              </a:ext>
            </a:extLst>
          </p:cNvPr>
          <p:cNvPicPr>
            <a:picLocks noChangeAspect="1"/>
          </p:cNvPicPr>
          <p:nvPr/>
        </p:nvPicPr>
        <p:blipFill rotWithShape="1">
          <a:blip r:embed="rId3">
            <a:extLst>
              <a:ext uri="{28A0092B-C50C-407E-A947-70E740481C1C}">
                <a14:useLocalDpi xmlns:a14="http://schemas.microsoft.com/office/drawing/2010/main" val="0"/>
              </a:ext>
            </a:extLst>
          </a:blip>
          <a:srcRect l="5915" t="23538" r="7024" b="23966"/>
          <a:stretch/>
        </p:blipFill>
        <p:spPr>
          <a:xfrm flipH="1">
            <a:off x="6741958" y="605148"/>
            <a:ext cx="5472856" cy="3140777"/>
          </a:xfrm>
          <a:prstGeom prst="rect">
            <a:avLst/>
          </a:prstGeom>
        </p:spPr>
      </p:pic>
      <p:sp>
        <p:nvSpPr>
          <p:cNvPr id="2" name="Rectangle 1">
            <a:extLst>
              <a:ext uri="{FF2B5EF4-FFF2-40B4-BE49-F238E27FC236}">
                <a16:creationId xmlns:a16="http://schemas.microsoft.com/office/drawing/2014/main" id="{5FD6DB5D-8C91-48CF-962D-273F3307613A}"/>
              </a:ext>
            </a:extLst>
          </p:cNvPr>
          <p:cNvSpPr/>
          <p:nvPr/>
        </p:nvSpPr>
        <p:spPr>
          <a:xfrm>
            <a:off x="795088" y="1200295"/>
            <a:ext cx="4931576" cy="1785104"/>
          </a:xfrm>
          <a:prstGeom prst="rect">
            <a:avLst/>
          </a:prstGeom>
        </p:spPr>
        <p:txBody>
          <a:bodyPr wrap="square">
            <a:spAutoFit/>
          </a:bodyPr>
          <a:lstStyle/>
          <a:p>
            <a:pPr lvl="0" algn="ctr">
              <a:spcAft>
                <a:spcPts val="0"/>
              </a:spcAft>
            </a:pPr>
            <a:r>
              <a:rPr lang="en-GB" sz="2200" dirty="0">
                <a:solidFill>
                  <a:srgbClr val="6555A0"/>
                </a:solidFill>
                <a:latin typeface="Impact" panose="020B0806030902050204" pitchFamily="34" charset="0"/>
                <a:ea typeface="Calibri" panose="020F0502020204030204" pitchFamily="34" charset="0"/>
                <a:cs typeface="Calibri" panose="020F0502020204030204" pitchFamily="34" charset="0"/>
              </a:rPr>
              <a:t>Consider a current challenge or difficulty you are facing. Try to think about 3 things you can be thankful for in spite of the situation, rather than just focusing on the negatives.</a:t>
            </a:r>
            <a:endParaRPr lang="en-GB" sz="2200" dirty="0">
              <a:solidFill>
                <a:srgbClr val="C30D60"/>
              </a:solidFill>
              <a:latin typeface="Impact" panose="020B080603090205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B5158469-60E7-41F8-B1F7-681AF3D60327}"/>
              </a:ext>
            </a:extLst>
          </p:cNvPr>
          <p:cNvSpPr/>
          <p:nvPr/>
        </p:nvSpPr>
        <p:spPr>
          <a:xfrm>
            <a:off x="7147882" y="1262876"/>
            <a:ext cx="4661007" cy="1323439"/>
          </a:xfrm>
          <a:prstGeom prst="rect">
            <a:avLst/>
          </a:prstGeom>
        </p:spPr>
        <p:txBody>
          <a:bodyPr wrap="square">
            <a:spAutoFit/>
          </a:bodyPr>
          <a:lstStyle/>
          <a:p>
            <a:pPr lvl="0" algn="ctr">
              <a:spcAft>
                <a:spcPts val="0"/>
              </a:spcAft>
            </a:pPr>
            <a:r>
              <a:rPr lang="en-GB" sz="2000" dirty="0">
                <a:solidFill>
                  <a:srgbClr val="92D050"/>
                </a:solidFill>
                <a:latin typeface="Impact" panose="020B0806030902050204" pitchFamily="34" charset="0"/>
                <a:ea typeface="Calibri" panose="020F0502020204030204" pitchFamily="34" charset="0"/>
                <a:cs typeface="Calibri" panose="020F0502020204030204" pitchFamily="34" charset="0"/>
              </a:rPr>
              <a:t>When considering the challenge you’re facing, make a note of 3 actions you can take to help create a more positive outcome in the given situation. </a:t>
            </a:r>
          </a:p>
        </p:txBody>
      </p:sp>
      <p:sp>
        <p:nvSpPr>
          <p:cNvPr id="11" name="TextBox 10">
            <a:extLst>
              <a:ext uri="{FF2B5EF4-FFF2-40B4-BE49-F238E27FC236}">
                <a16:creationId xmlns:a16="http://schemas.microsoft.com/office/drawing/2014/main" id="{C1BD0874-69AE-47A9-A74D-686FE37875E4}"/>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2" name="Rectangle 11">
            <a:extLst>
              <a:ext uri="{FF2B5EF4-FFF2-40B4-BE49-F238E27FC236}">
                <a16:creationId xmlns:a16="http://schemas.microsoft.com/office/drawing/2014/main" id="{CD42F7CC-DE9A-4F85-82F3-AF8C199B94FF}"/>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pic>
        <p:nvPicPr>
          <p:cNvPr id="10" name="Picture 9">
            <a:extLst>
              <a:ext uri="{FF2B5EF4-FFF2-40B4-BE49-F238E27FC236}">
                <a16:creationId xmlns:a16="http://schemas.microsoft.com/office/drawing/2014/main" id="{3738E29F-435F-4A3D-A934-C785C94B9012}"/>
              </a:ext>
            </a:extLst>
          </p:cNvPr>
          <p:cNvPicPr>
            <a:picLocks noChangeAspect="1"/>
          </p:cNvPicPr>
          <p:nvPr/>
        </p:nvPicPr>
        <p:blipFill rotWithShape="1">
          <a:blip r:embed="rId3">
            <a:extLst>
              <a:ext uri="{28A0092B-C50C-407E-A947-70E740481C1C}">
                <a14:useLocalDpi xmlns:a14="http://schemas.microsoft.com/office/drawing/2010/main" val="0"/>
              </a:ext>
            </a:extLst>
          </a:blip>
          <a:srcRect l="5915" t="23538" r="7024" b="23966"/>
          <a:stretch/>
        </p:blipFill>
        <p:spPr>
          <a:xfrm>
            <a:off x="2137025" y="2990657"/>
            <a:ext cx="6078085" cy="3049381"/>
          </a:xfrm>
          <a:prstGeom prst="rect">
            <a:avLst/>
          </a:prstGeom>
        </p:spPr>
      </p:pic>
      <p:sp>
        <p:nvSpPr>
          <p:cNvPr id="13" name="Rectangle 12">
            <a:extLst>
              <a:ext uri="{FF2B5EF4-FFF2-40B4-BE49-F238E27FC236}">
                <a16:creationId xmlns:a16="http://schemas.microsoft.com/office/drawing/2014/main" id="{D7813B12-582D-464E-8443-2B54ED9B8D11}"/>
              </a:ext>
            </a:extLst>
          </p:cNvPr>
          <p:cNvSpPr/>
          <p:nvPr/>
        </p:nvSpPr>
        <p:spPr>
          <a:xfrm>
            <a:off x="2404958" y="3548214"/>
            <a:ext cx="5390069" cy="1323439"/>
          </a:xfrm>
          <a:prstGeom prst="rect">
            <a:avLst/>
          </a:prstGeom>
        </p:spPr>
        <p:txBody>
          <a:bodyPr wrap="square">
            <a:spAutoFit/>
          </a:bodyPr>
          <a:lstStyle/>
          <a:p>
            <a:pPr lvl="0" algn="ctr">
              <a:spcAft>
                <a:spcPts val="0"/>
              </a:spcAft>
            </a:pPr>
            <a:r>
              <a:rPr lang="en-GB" sz="2000" dirty="0">
                <a:solidFill>
                  <a:srgbClr val="C30D60"/>
                </a:solidFill>
                <a:latin typeface="Impact" panose="020B0806030902050204" pitchFamily="34" charset="0"/>
                <a:ea typeface="Calibri" panose="020F0502020204030204" pitchFamily="34" charset="0"/>
                <a:cs typeface="Calibri" panose="020F0502020204030204" pitchFamily="34" charset="0"/>
              </a:rPr>
              <a:t>Think of one person in your life who you think is good at showing resilience. If you can, have a conversation with them this week and ask how they have become so resilient in life.</a:t>
            </a:r>
          </a:p>
        </p:txBody>
      </p:sp>
      <p:grpSp>
        <p:nvGrpSpPr>
          <p:cNvPr id="14" name="Group 13">
            <a:extLst>
              <a:ext uri="{FF2B5EF4-FFF2-40B4-BE49-F238E27FC236}">
                <a16:creationId xmlns:a16="http://schemas.microsoft.com/office/drawing/2014/main" id="{860D213D-F0AA-4318-BA03-523A15DD8723}"/>
              </a:ext>
            </a:extLst>
          </p:cNvPr>
          <p:cNvGrpSpPr/>
          <p:nvPr/>
        </p:nvGrpSpPr>
        <p:grpSpPr>
          <a:xfrm>
            <a:off x="3477318" y="5729125"/>
            <a:ext cx="7705725" cy="1056225"/>
            <a:chOff x="3477318" y="5729125"/>
            <a:chExt cx="7705725" cy="1056225"/>
          </a:xfrm>
        </p:grpSpPr>
        <p:sp>
          <p:nvSpPr>
            <p:cNvPr id="15" name="TextBox 14">
              <a:extLst>
                <a:ext uri="{FF2B5EF4-FFF2-40B4-BE49-F238E27FC236}">
                  <a16:creationId xmlns:a16="http://schemas.microsoft.com/office/drawing/2014/main" id="{34F49B6A-2D26-47ED-AD36-C17756DFEF8A}"/>
                </a:ext>
              </a:extLst>
            </p:cNvPr>
            <p:cNvSpPr txBox="1"/>
            <p:nvPr/>
          </p:nvSpPr>
          <p:spPr>
            <a:xfrm>
              <a:off x="3477318" y="5729125"/>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TAKE THE #ETHOSCHALLENGE ON SOCIAL MEDIA</a:t>
              </a:r>
            </a:p>
          </p:txBody>
        </p:sp>
        <p:pic>
          <p:nvPicPr>
            <p:cNvPr id="16" name="Picture 15" descr="A picture containing drawing&#10;&#10;Description automatically generated">
              <a:extLst>
                <a:ext uri="{FF2B5EF4-FFF2-40B4-BE49-F238E27FC236}">
                  <a16:creationId xmlns:a16="http://schemas.microsoft.com/office/drawing/2014/main" id="{BC6AE77E-0A2E-4001-85F1-0C6CFFFE52AB}"/>
                </a:ext>
              </a:extLst>
            </p:cNvPr>
            <p:cNvPicPr>
              <a:picLocks noChangeAspect="1"/>
            </p:cNvPicPr>
            <p:nvPr/>
          </p:nvPicPr>
          <p:blipFill rotWithShape="1">
            <a:blip r:embed="rId4">
              <a:extLst>
                <a:ext uri="{28A0092B-C50C-407E-A947-70E740481C1C}">
                  <a14:useLocalDpi xmlns:a14="http://schemas.microsoft.com/office/drawing/2010/main" val="0"/>
                </a:ext>
              </a:extLst>
            </a:blip>
            <a:srcRect l="24143" t="10220" r="23888" b="17453"/>
            <a:stretch/>
          </p:blipFill>
          <p:spPr>
            <a:xfrm flipH="1">
              <a:off x="5726664" y="6248680"/>
              <a:ext cx="523447" cy="532026"/>
            </a:xfrm>
            <a:prstGeom prst="rect">
              <a:avLst/>
            </a:prstGeom>
          </p:spPr>
        </p:pic>
        <p:pic>
          <p:nvPicPr>
            <p:cNvPr id="17" name="Picture 2" descr="Facebook - Wikiquote">
              <a:extLst>
                <a:ext uri="{FF2B5EF4-FFF2-40B4-BE49-F238E27FC236}">
                  <a16:creationId xmlns:a16="http://schemas.microsoft.com/office/drawing/2014/main" id="{C057F08A-F8B9-4955-AC70-3D980C4C9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361" y="6245349"/>
              <a:ext cx="522000" cy="52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ow Snapchatters are adapting to the COVID-19 health crisis">
              <a:extLst>
                <a:ext uri="{FF2B5EF4-FFF2-40B4-BE49-F238E27FC236}">
                  <a16:creationId xmlns:a16="http://schemas.microsoft.com/office/drawing/2014/main" id="{D022AA62-2842-4226-ADE2-A2C0185D1D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611" y="6245349"/>
              <a:ext cx="522001" cy="522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Twitter (@Twitter) | Twitter">
              <a:extLst>
                <a:ext uri="{FF2B5EF4-FFF2-40B4-BE49-F238E27FC236}">
                  <a16:creationId xmlns:a16="http://schemas.microsoft.com/office/drawing/2014/main" id="{D45227CE-E031-4B89-85FD-199DC13074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9861" y="62427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TIC TOC DZ - Home | Facebook">
              <a:extLst>
                <a:ext uri="{FF2B5EF4-FFF2-40B4-BE49-F238E27FC236}">
                  <a16:creationId xmlns:a16="http://schemas.microsoft.com/office/drawing/2014/main" id="{10D97F3C-D2A2-4E4C-8713-7452E9489C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110" y="6245349"/>
              <a:ext cx="540001" cy="540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99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1AC538-4013-4F72-AA86-E8BED3AAD75D}"/>
              </a:ext>
            </a:extLst>
          </p:cNvPr>
          <p:cNvSpPr/>
          <p:nvPr/>
        </p:nvSpPr>
        <p:spPr>
          <a:xfrm>
            <a:off x="0" y="372746"/>
            <a:ext cx="12192000" cy="5662294"/>
          </a:xfrm>
          <a:prstGeom prst="rect">
            <a:avLst/>
          </a:prstGeom>
          <a:solidFill>
            <a:srgbClr val="67C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C30D60"/>
              </a:solidFill>
            </a:endParaRPr>
          </a:p>
        </p:txBody>
      </p:sp>
      <p:pic>
        <p:nvPicPr>
          <p:cNvPr id="18" name="Picture 17" descr="A picture containing light&#10;&#10;Description automatically generated">
            <a:extLst>
              <a:ext uri="{FF2B5EF4-FFF2-40B4-BE49-F238E27FC236}">
                <a16:creationId xmlns:a16="http://schemas.microsoft.com/office/drawing/2014/main" id="{B0EB492F-423E-46DA-A709-02F51C19A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650" y="5653086"/>
            <a:ext cx="1738313" cy="1738313"/>
          </a:xfrm>
          <a:prstGeom prst="rect">
            <a:avLst/>
          </a:prstGeom>
        </p:spPr>
      </p:pic>
      <p:pic>
        <p:nvPicPr>
          <p:cNvPr id="5" name="Picture 4">
            <a:extLst>
              <a:ext uri="{FF2B5EF4-FFF2-40B4-BE49-F238E27FC236}">
                <a16:creationId xmlns:a16="http://schemas.microsoft.com/office/drawing/2014/main" id="{CA9D877E-C85F-42B5-AD41-59ED8A34F85B}"/>
              </a:ext>
            </a:extLst>
          </p:cNvPr>
          <p:cNvPicPr>
            <a:picLocks noChangeAspect="1"/>
          </p:cNvPicPr>
          <p:nvPr/>
        </p:nvPicPr>
        <p:blipFill rotWithShape="1">
          <a:blip r:embed="rId3">
            <a:extLst>
              <a:ext uri="{28A0092B-C50C-407E-A947-70E740481C1C}">
                <a14:useLocalDpi xmlns:a14="http://schemas.microsoft.com/office/drawing/2010/main" val="0"/>
              </a:ext>
            </a:extLst>
          </a:blip>
          <a:srcRect l="5915" t="23538" r="7024" b="23966"/>
          <a:stretch/>
        </p:blipFill>
        <p:spPr>
          <a:xfrm>
            <a:off x="1760854" y="402111"/>
            <a:ext cx="9169013" cy="5528663"/>
          </a:xfrm>
          <a:prstGeom prst="rect">
            <a:avLst/>
          </a:prstGeom>
        </p:spPr>
      </p:pic>
      <p:sp>
        <p:nvSpPr>
          <p:cNvPr id="11" name="TextBox 10">
            <a:extLst>
              <a:ext uri="{FF2B5EF4-FFF2-40B4-BE49-F238E27FC236}">
                <a16:creationId xmlns:a16="http://schemas.microsoft.com/office/drawing/2014/main" id="{C1BD0874-69AE-47A9-A74D-686FE37875E4}"/>
              </a:ext>
            </a:extLst>
          </p:cNvPr>
          <p:cNvSpPr txBox="1"/>
          <p:nvPr/>
        </p:nvSpPr>
        <p:spPr>
          <a:xfrm>
            <a:off x="214312" y="6303633"/>
            <a:ext cx="2686050" cy="430887"/>
          </a:xfrm>
          <a:prstGeom prst="rect">
            <a:avLst/>
          </a:prstGeom>
          <a:noFill/>
        </p:spPr>
        <p:txBody>
          <a:bodyPr wrap="square" rtlCol="0">
            <a:spAutoFit/>
          </a:bodyPr>
          <a:lstStyle/>
          <a:p>
            <a:r>
              <a:rPr lang="en-GB" sz="2200" dirty="0">
                <a:solidFill>
                  <a:srgbClr val="6555A0"/>
                </a:solidFill>
                <a:latin typeface="Impact" panose="020B0806030902050204" pitchFamily="34" charset="0"/>
              </a:rPr>
              <a:t>ETHOS        </a:t>
            </a:r>
            <a:r>
              <a:rPr lang="en-GB" sz="2200" dirty="0">
                <a:solidFill>
                  <a:srgbClr val="67C3CE"/>
                </a:solidFill>
                <a:latin typeface="Impact" panose="020B0806030902050204" pitchFamily="34" charset="0"/>
              </a:rPr>
              <a:t>TIME</a:t>
            </a:r>
          </a:p>
        </p:txBody>
      </p:sp>
      <p:sp>
        <p:nvSpPr>
          <p:cNvPr id="12" name="Rectangle 11">
            <a:extLst>
              <a:ext uri="{FF2B5EF4-FFF2-40B4-BE49-F238E27FC236}">
                <a16:creationId xmlns:a16="http://schemas.microsoft.com/office/drawing/2014/main" id="{CD42F7CC-DE9A-4F85-82F3-AF8C199B94FF}"/>
              </a:ext>
            </a:extLst>
          </p:cNvPr>
          <p:cNvSpPr/>
          <p:nvPr/>
        </p:nvSpPr>
        <p:spPr>
          <a:xfrm>
            <a:off x="930735" y="6334113"/>
            <a:ext cx="495649" cy="369332"/>
          </a:xfrm>
          <a:prstGeom prst="rect">
            <a:avLst/>
          </a:prstGeom>
        </p:spPr>
        <p:txBody>
          <a:bodyPr wrap="none">
            <a:spAutoFit/>
          </a:bodyPr>
          <a:lstStyle/>
          <a:p>
            <a:r>
              <a:rPr lang="en-GB" b="1" dirty="0">
                <a:solidFill>
                  <a:srgbClr val="C30D60"/>
                </a:solidFill>
              </a:rPr>
              <a:t>⏰</a:t>
            </a:r>
            <a:endParaRPr lang="en-GB" dirty="0"/>
          </a:p>
        </p:txBody>
      </p:sp>
      <p:grpSp>
        <p:nvGrpSpPr>
          <p:cNvPr id="10" name="Group 9">
            <a:extLst>
              <a:ext uri="{FF2B5EF4-FFF2-40B4-BE49-F238E27FC236}">
                <a16:creationId xmlns:a16="http://schemas.microsoft.com/office/drawing/2014/main" id="{BA2A324C-D3D1-476C-A700-0F0E65F21FBC}"/>
              </a:ext>
            </a:extLst>
          </p:cNvPr>
          <p:cNvGrpSpPr/>
          <p:nvPr/>
        </p:nvGrpSpPr>
        <p:grpSpPr>
          <a:xfrm>
            <a:off x="3477318" y="5626385"/>
            <a:ext cx="7705725" cy="1056225"/>
            <a:chOff x="3477318" y="5729125"/>
            <a:chExt cx="7705725" cy="1056225"/>
          </a:xfrm>
        </p:grpSpPr>
        <p:sp>
          <p:nvSpPr>
            <p:cNvPr id="13" name="TextBox 12">
              <a:extLst>
                <a:ext uri="{FF2B5EF4-FFF2-40B4-BE49-F238E27FC236}">
                  <a16:creationId xmlns:a16="http://schemas.microsoft.com/office/drawing/2014/main" id="{8F0E731F-271D-42AF-81B6-698C25C17931}"/>
                </a:ext>
              </a:extLst>
            </p:cNvPr>
            <p:cNvSpPr txBox="1"/>
            <p:nvPr/>
          </p:nvSpPr>
          <p:spPr>
            <a:xfrm>
              <a:off x="3477318" y="5729125"/>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TAKE THE #ETHOSCHALLENGE ON SOCIAL MEDIA</a:t>
              </a:r>
            </a:p>
          </p:txBody>
        </p:sp>
        <p:pic>
          <p:nvPicPr>
            <p:cNvPr id="14" name="Picture 13" descr="A picture containing drawing&#10;&#10;Description automatically generated">
              <a:extLst>
                <a:ext uri="{FF2B5EF4-FFF2-40B4-BE49-F238E27FC236}">
                  <a16:creationId xmlns:a16="http://schemas.microsoft.com/office/drawing/2014/main" id="{2F2DE10A-DD6E-4A12-9C36-0641996CDA6A}"/>
                </a:ext>
              </a:extLst>
            </p:cNvPr>
            <p:cNvPicPr>
              <a:picLocks noChangeAspect="1"/>
            </p:cNvPicPr>
            <p:nvPr/>
          </p:nvPicPr>
          <p:blipFill rotWithShape="1">
            <a:blip r:embed="rId4">
              <a:extLst>
                <a:ext uri="{28A0092B-C50C-407E-A947-70E740481C1C}">
                  <a14:useLocalDpi xmlns:a14="http://schemas.microsoft.com/office/drawing/2010/main" val="0"/>
                </a:ext>
              </a:extLst>
            </a:blip>
            <a:srcRect l="24143" t="10220" r="23888" b="17453"/>
            <a:stretch/>
          </p:blipFill>
          <p:spPr>
            <a:xfrm flipH="1">
              <a:off x="5726664" y="6248680"/>
              <a:ext cx="523447" cy="532026"/>
            </a:xfrm>
            <a:prstGeom prst="rect">
              <a:avLst/>
            </a:prstGeom>
          </p:spPr>
        </p:pic>
        <p:pic>
          <p:nvPicPr>
            <p:cNvPr id="15" name="Picture 2" descr="Facebook - Wikiquote">
              <a:extLst>
                <a:ext uri="{FF2B5EF4-FFF2-40B4-BE49-F238E27FC236}">
                  <a16:creationId xmlns:a16="http://schemas.microsoft.com/office/drawing/2014/main" id="{72A489D2-7967-4239-B73D-2BEBFAE44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361" y="6245349"/>
              <a:ext cx="522000" cy="52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ow Snapchatters are adapting to the COVID-19 health crisis">
              <a:extLst>
                <a:ext uri="{FF2B5EF4-FFF2-40B4-BE49-F238E27FC236}">
                  <a16:creationId xmlns:a16="http://schemas.microsoft.com/office/drawing/2014/main" id="{9C916441-F921-4EC9-B3A2-9626C2AFA6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611" y="6245349"/>
              <a:ext cx="522001" cy="522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witter (@Twitter) | Twitter">
              <a:extLst>
                <a:ext uri="{FF2B5EF4-FFF2-40B4-BE49-F238E27FC236}">
                  <a16:creationId xmlns:a16="http://schemas.microsoft.com/office/drawing/2014/main" id="{BBAF8DCA-2BCA-4647-98CF-53D702CD3A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9861" y="624271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TIC TOC DZ - Home | Facebook">
              <a:extLst>
                <a:ext uri="{FF2B5EF4-FFF2-40B4-BE49-F238E27FC236}">
                  <a16:creationId xmlns:a16="http://schemas.microsoft.com/office/drawing/2014/main" id="{FE045763-6570-4F60-8899-19D1194529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5110" y="6245349"/>
              <a:ext cx="540001" cy="54000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0406FE75-43B1-4134-B80C-AC1499EEF114}"/>
              </a:ext>
            </a:extLst>
          </p:cNvPr>
          <p:cNvSpPr txBox="1"/>
          <p:nvPr/>
        </p:nvSpPr>
        <p:spPr>
          <a:xfrm>
            <a:off x="2492497" y="1117869"/>
            <a:ext cx="7705725" cy="1169551"/>
          </a:xfrm>
          <a:prstGeom prst="rect">
            <a:avLst/>
          </a:prstGeom>
          <a:noFill/>
        </p:spPr>
        <p:txBody>
          <a:bodyPr wrap="square" rtlCol="0">
            <a:spAutoFit/>
          </a:bodyPr>
          <a:lstStyle/>
          <a:p>
            <a:pPr algn="ctr"/>
            <a:r>
              <a:rPr lang="en-GB" sz="3500" dirty="0">
                <a:solidFill>
                  <a:srgbClr val="6555A0"/>
                </a:solidFill>
                <a:latin typeface="Impact" panose="020B0806030902050204" pitchFamily="34" charset="0"/>
              </a:rPr>
              <a:t>TAKE THE #ETHOSCHALLENGE </a:t>
            </a:r>
          </a:p>
          <a:p>
            <a:pPr algn="ctr"/>
            <a:r>
              <a:rPr lang="en-GB" sz="3500" dirty="0">
                <a:solidFill>
                  <a:srgbClr val="6555A0"/>
                </a:solidFill>
                <a:latin typeface="Impact" panose="020B0806030902050204" pitchFamily="34" charset="0"/>
              </a:rPr>
              <a:t>ON SOCIAL MEDIA</a:t>
            </a:r>
          </a:p>
        </p:txBody>
      </p:sp>
      <p:pic>
        <p:nvPicPr>
          <p:cNvPr id="21" name="Picture 20" descr="A picture containing drawing&#10;&#10;Description automatically generated">
            <a:extLst>
              <a:ext uri="{FF2B5EF4-FFF2-40B4-BE49-F238E27FC236}">
                <a16:creationId xmlns:a16="http://schemas.microsoft.com/office/drawing/2014/main" id="{03B259F7-EACA-4C25-B38D-AF2A57D7D53B}"/>
              </a:ext>
            </a:extLst>
          </p:cNvPr>
          <p:cNvPicPr>
            <a:picLocks noChangeAspect="1"/>
          </p:cNvPicPr>
          <p:nvPr/>
        </p:nvPicPr>
        <p:blipFill rotWithShape="1">
          <a:blip r:embed="rId4">
            <a:extLst>
              <a:ext uri="{28A0092B-C50C-407E-A947-70E740481C1C}">
                <a14:useLocalDpi xmlns:a14="http://schemas.microsoft.com/office/drawing/2010/main" val="0"/>
              </a:ext>
            </a:extLst>
          </a:blip>
          <a:srcRect l="24143" t="10220" r="23888" b="17453"/>
          <a:stretch/>
        </p:blipFill>
        <p:spPr>
          <a:xfrm flipH="1">
            <a:off x="10852709" y="1985834"/>
            <a:ext cx="866050" cy="880244"/>
          </a:xfrm>
          <a:prstGeom prst="rect">
            <a:avLst/>
          </a:prstGeom>
        </p:spPr>
      </p:pic>
      <p:pic>
        <p:nvPicPr>
          <p:cNvPr id="22" name="Picture 2" descr="Facebook - Wikiquote">
            <a:extLst>
              <a:ext uri="{FF2B5EF4-FFF2-40B4-BE49-F238E27FC236}">
                <a16:creationId xmlns:a16="http://schemas.microsoft.com/office/drawing/2014/main" id="{EE702441-EDFE-41EC-AB23-9E7A4DCD2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9837" y="920379"/>
            <a:ext cx="813985" cy="8139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w Snapchatters are adapting to the COVID-19 health crisis">
            <a:extLst>
              <a:ext uri="{FF2B5EF4-FFF2-40B4-BE49-F238E27FC236}">
                <a16:creationId xmlns:a16="http://schemas.microsoft.com/office/drawing/2014/main" id="{10426ECD-EE2B-47CB-AC50-C4E832743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6623" y="1458239"/>
            <a:ext cx="1009615" cy="8802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TIC TOC DZ - Home | Facebook">
            <a:extLst>
              <a:ext uri="{FF2B5EF4-FFF2-40B4-BE49-F238E27FC236}">
                <a16:creationId xmlns:a16="http://schemas.microsoft.com/office/drawing/2014/main" id="{51EB56FA-55E5-40F6-9975-8D22CF52D9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2675" y="3185052"/>
            <a:ext cx="1009615" cy="10096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Twitter (@Twitter) | Twitter">
            <a:extLst>
              <a:ext uri="{FF2B5EF4-FFF2-40B4-BE49-F238E27FC236}">
                <a16:creationId xmlns:a16="http://schemas.microsoft.com/office/drawing/2014/main" id="{F5D855E0-A0C3-4A50-91D2-73A9CB730E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6829" y="3227917"/>
            <a:ext cx="601230" cy="60123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44CC465-7218-49BB-B46F-BC469779CF7D}"/>
              </a:ext>
            </a:extLst>
          </p:cNvPr>
          <p:cNvSpPr txBox="1"/>
          <p:nvPr/>
        </p:nvSpPr>
        <p:spPr>
          <a:xfrm>
            <a:off x="4612863" y="4503906"/>
            <a:ext cx="7705725" cy="430887"/>
          </a:xfrm>
          <a:prstGeom prst="rect">
            <a:avLst/>
          </a:prstGeom>
          <a:noFill/>
        </p:spPr>
        <p:txBody>
          <a:bodyPr wrap="square" rtlCol="0">
            <a:spAutoFit/>
          </a:bodyPr>
          <a:lstStyle/>
          <a:p>
            <a:pPr algn="ctr"/>
            <a:r>
              <a:rPr lang="en-GB" sz="2200" dirty="0">
                <a:solidFill>
                  <a:schemeClr val="bg1"/>
                </a:solidFill>
                <a:effectLst>
                  <a:outerShdw blurRad="38100" dist="38100" dir="2700000" algn="tl">
                    <a:srgbClr val="000000">
                      <a:alpha val="43137"/>
                    </a:srgbClr>
                  </a:outerShdw>
                </a:effectLst>
                <a:latin typeface="Impact" panose="020B0806030902050204" pitchFamily="34" charset="0"/>
              </a:rPr>
              <a:t>Follow us on Instagram: @</a:t>
            </a:r>
            <a:r>
              <a:rPr lang="en-GB" sz="2200" dirty="0" err="1">
                <a:solidFill>
                  <a:schemeClr val="bg1"/>
                </a:solidFill>
                <a:effectLst>
                  <a:outerShdw blurRad="38100" dist="38100" dir="2700000" algn="tl">
                    <a:srgbClr val="000000">
                      <a:alpha val="43137"/>
                    </a:srgbClr>
                  </a:outerShdw>
                </a:effectLst>
                <a:latin typeface="Impact" panose="020B0806030902050204" pitchFamily="34" charset="0"/>
              </a:rPr>
              <a:t>GracefoundationUK</a:t>
            </a:r>
            <a:endParaRPr lang="en-GB" sz="2200" dirty="0">
              <a:solidFill>
                <a:schemeClr val="bg1"/>
              </a:solidFill>
              <a:effectLst>
                <a:outerShdw blurRad="38100" dist="38100" dir="2700000" algn="tl">
                  <a:srgbClr val="000000">
                    <a:alpha val="43137"/>
                  </a:srgbClr>
                </a:outerShdw>
              </a:effectLst>
              <a:latin typeface="Impact" panose="020B0806030902050204" pitchFamily="34" charset="0"/>
            </a:endParaRPr>
          </a:p>
        </p:txBody>
      </p:sp>
      <p:sp>
        <p:nvSpPr>
          <p:cNvPr id="3" name="Rectangle 2">
            <a:extLst>
              <a:ext uri="{FF2B5EF4-FFF2-40B4-BE49-F238E27FC236}">
                <a16:creationId xmlns:a16="http://schemas.microsoft.com/office/drawing/2014/main" id="{3CC7BC01-51D6-4B5C-9B33-70C0D1BCA9DD}"/>
              </a:ext>
            </a:extLst>
          </p:cNvPr>
          <p:cNvSpPr/>
          <p:nvPr/>
        </p:nvSpPr>
        <p:spPr>
          <a:xfrm>
            <a:off x="3205826" y="2443087"/>
            <a:ext cx="6096000" cy="1785104"/>
          </a:xfrm>
          <a:prstGeom prst="rect">
            <a:avLst/>
          </a:prstGeom>
        </p:spPr>
        <p:txBody>
          <a:bodyPr>
            <a:spAutoFit/>
          </a:bodyPr>
          <a:lstStyle/>
          <a:p>
            <a:pPr algn="ctr"/>
            <a:r>
              <a:rPr lang="en-GB" sz="3000" b="1" dirty="0">
                <a:solidFill>
                  <a:srgbClr val="8CBD23"/>
                </a:solidFill>
                <a:highlight>
                  <a:srgbClr val="FFFFFF"/>
                </a:highlight>
              </a:rPr>
              <a:t>Share a positive message on how you are being resilient this week</a:t>
            </a:r>
          </a:p>
          <a:p>
            <a:pPr>
              <a:buClr>
                <a:srgbClr val="000000"/>
              </a:buClr>
              <a:defRPr/>
            </a:pPr>
            <a:endParaRPr lang="en-GB" sz="1400" kern="0" dirty="0">
              <a:latin typeface="Arial"/>
              <a:ea typeface="Arial"/>
              <a:cs typeface="Arial"/>
              <a:sym typeface="Arial"/>
            </a:endParaRPr>
          </a:p>
          <a:p>
            <a:pPr algn="ctr">
              <a:buClr>
                <a:srgbClr val="000000"/>
              </a:buClr>
              <a:defRPr/>
            </a:pPr>
            <a:r>
              <a:rPr lang="en-GB" b="1" kern="0" dirty="0">
                <a:latin typeface="Arial"/>
                <a:ea typeface="Arial"/>
                <a:cs typeface="Arial"/>
                <a:sym typeface="Arial"/>
              </a:rPr>
              <a:t>Use the hashtag #</a:t>
            </a:r>
            <a:r>
              <a:rPr lang="en-GB" b="1" kern="0" dirty="0" err="1">
                <a:latin typeface="Arial"/>
                <a:ea typeface="Arial"/>
                <a:cs typeface="Arial"/>
                <a:sym typeface="Arial"/>
              </a:rPr>
              <a:t>ethoschallenge</a:t>
            </a:r>
            <a:r>
              <a:rPr lang="en-GB" b="1" kern="0" dirty="0">
                <a:latin typeface="Arial"/>
                <a:ea typeface="Arial"/>
                <a:cs typeface="Arial"/>
                <a:sym typeface="Arial"/>
              </a:rPr>
              <a:t> and TAG @</a:t>
            </a:r>
            <a:r>
              <a:rPr lang="en-GB" b="1" kern="0" dirty="0" err="1">
                <a:latin typeface="Arial"/>
                <a:ea typeface="Arial"/>
                <a:cs typeface="Arial"/>
                <a:sym typeface="Arial"/>
              </a:rPr>
              <a:t>gracefoundationuk</a:t>
            </a:r>
            <a:r>
              <a:rPr lang="en-GB" b="1" kern="0" dirty="0">
                <a:latin typeface="Arial"/>
                <a:ea typeface="Arial"/>
                <a:cs typeface="Arial"/>
                <a:sym typeface="Arial"/>
              </a:rPr>
              <a:t> to share with others.</a:t>
            </a:r>
          </a:p>
        </p:txBody>
      </p:sp>
    </p:spTree>
    <p:extLst>
      <p:ext uri="{BB962C8B-B14F-4D97-AF65-F5344CB8AC3E}">
        <p14:creationId xmlns:p14="http://schemas.microsoft.com/office/powerpoint/2010/main" val="267318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88C4976903E541AB7D1E613D94B0F1" ma:contentTypeVersion="13" ma:contentTypeDescription="Create a new document." ma:contentTypeScope="" ma:versionID="7dd5bbbb27f5f8757ec63ed99e0bae10">
  <xsd:schema xmlns:xsd="http://www.w3.org/2001/XMLSchema" xmlns:xs="http://www.w3.org/2001/XMLSchema" xmlns:p="http://schemas.microsoft.com/office/2006/metadata/properties" xmlns:ns3="37af3ff4-80a8-418f-9a52-e4e06faffa3f" xmlns:ns4="adc6a89d-54e9-41ab-a0ab-ba91336a010f" targetNamespace="http://schemas.microsoft.com/office/2006/metadata/properties" ma:root="true" ma:fieldsID="2a99bb3507fac5904b1ee4366e305183" ns3:_="" ns4:_="">
    <xsd:import namespace="37af3ff4-80a8-418f-9a52-e4e06faffa3f"/>
    <xsd:import namespace="adc6a89d-54e9-41ab-a0ab-ba91336a010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f4-80a8-418f-9a52-e4e06faff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c6a89d-54e9-41ab-a0ab-ba91336a01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412661-110B-4C86-ADA7-E4C84FCC5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f4-80a8-418f-9a52-e4e06faffa3f"/>
    <ds:schemaRef ds:uri="adc6a89d-54e9-41ab-a0ab-ba91336a0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DAC99E-941E-4357-A3E9-EE486FEF04C1}">
  <ds:schemaRefs>
    <ds:schemaRef ds:uri="http://schemas.microsoft.com/sharepoint/v3/contenttype/forms"/>
  </ds:schemaRefs>
</ds:datastoreItem>
</file>

<file path=customXml/itemProps3.xml><?xml version="1.0" encoding="utf-8"?>
<ds:datastoreItem xmlns:ds="http://schemas.openxmlformats.org/officeDocument/2006/customXml" ds:itemID="{E3628F52-6BC5-4958-A3E4-D7A62E5BEAD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698</TotalTime>
  <Words>718</Words>
  <Application>Microsoft Office PowerPoint</Application>
  <PresentationFormat>Widescreen</PresentationFormat>
  <Paragraphs>51</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Boden</dc:creator>
  <cp:lastModifiedBy>Dave Boden</cp:lastModifiedBy>
  <cp:revision>33</cp:revision>
  <dcterms:created xsi:type="dcterms:W3CDTF">2020-03-30T13:24:15Z</dcterms:created>
  <dcterms:modified xsi:type="dcterms:W3CDTF">2020-05-22T14:28:15Z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0x010100C188C4976903E541AB7D1E613D94B0F1</vt:lpwstr>
  </property>
</Properties>
</file>