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7" r:id="rId6"/>
    <p:sldId id="269" r:id="rId7"/>
    <p:sldId id="268"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oden" initials="DB" lastIdx="1" clrIdx="0">
    <p:extLst>
      <p:ext uri="{19B8F6BF-5375-455C-9EA6-DF929625EA0E}">
        <p15:presenceInfo xmlns:p15="http://schemas.microsoft.com/office/powerpoint/2012/main" userId="S::dboden@imgroup.co.uk::5cea911c-260b-4484-ac3b-8193fff383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C3CE"/>
    <a:srgbClr val="6555A0"/>
    <a:srgbClr val="8CBD23"/>
    <a:srgbClr val="C30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3792" autoAdjust="0"/>
  </p:normalViewPr>
  <p:slideViewPr>
    <p:cSldViewPr snapToGrid="0">
      <p:cViewPr varScale="1">
        <p:scale>
          <a:sx n="62" d="100"/>
          <a:sy n="62" d="100"/>
        </p:scale>
        <p:origin x="828"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F7C02-1B99-4AB0-996F-8FFF701ACB46}" type="datetimeFigureOut">
              <a:rPr lang="en-GB" smtClean="0"/>
              <a:t>07/06/2020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7D3BB-DF65-450F-86E3-D882F30EA992}" type="slidenum">
              <a:rPr lang="en-GB" smtClean="0"/>
              <a:t>‹#›</a:t>
            </a:fld>
            <a:endParaRPr lang="en-GB"/>
          </a:p>
        </p:txBody>
      </p:sp>
    </p:spTree>
    <p:extLst>
      <p:ext uri="{BB962C8B-B14F-4D97-AF65-F5344CB8AC3E}">
        <p14:creationId xmlns:p14="http://schemas.microsoft.com/office/powerpoint/2010/main" val="100312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7CDA-E0E5-4BF2-BA4D-571D3FE99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7E2EA3-244C-49C7-906A-4049A54C5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88B2E8-D440-49E4-B52C-06F49BA2E126}"/>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0A7D1AF4-0384-4A52-9CE3-255759F38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9FB77-5BB6-4F9F-93DF-154ADC939ECA}"/>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148962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800A-3402-402C-AD6C-D257A309B6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E04219-D068-476B-AAAB-E449474BF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2005A-6BF2-4F8B-8EA3-F61C9C316E15}"/>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CD36E5CB-FBD4-49C2-AE80-603B514E5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53C99-9939-4A54-A390-2FD8A14A0610}"/>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56649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2F43D-9BC6-4B19-A73F-C06A94E7D3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0836F9-CA95-4BFE-9A8C-721F140D8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C3964-DAD1-4A9F-949C-51CA642B8369}"/>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CA624865-8AAD-4727-9423-F9B6B045E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82BFD-0BC6-4D59-A3A9-4D5639A7E32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7335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A60-9363-4E02-91A5-F9A76529A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F70D0-98BC-41F9-BD6D-B95039B20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227F-C5BE-49E8-ABF3-82AA02B533DA}"/>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83431250-A40B-407C-B2B6-78C8D8DDF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10686-DBE8-45E7-8A8F-6D17555BC4D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7431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DC91-FB84-4A4F-8101-680C5C8B4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C36567-1F9F-4379-AA9E-FBB1D73C0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270C66-496E-4146-84F9-E444CD7B7EDB}"/>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53C7771B-9B03-4CE9-89DA-D8C273A5C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CCDA8-8B4C-4A30-8747-96E7D7E9D935}"/>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9609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B13E-D07A-4CFA-AA50-5337D8F31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4FCC93-C4B3-4B3F-A570-75B4E6F52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9C47BA-E99B-4EAF-9C56-52CA75E8EE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0BBFDA-9196-44FF-AA55-C794C9D801FD}"/>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6" name="Footer Placeholder 5">
            <a:extLst>
              <a:ext uri="{FF2B5EF4-FFF2-40B4-BE49-F238E27FC236}">
                <a16:creationId xmlns:a16="http://schemas.microsoft.com/office/drawing/2014/main" id="{1D566097-3E65-41D0-8543-A694C3F5B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332FD-5BD1-4BAA-B1DB-D8EC9E9AE2A9}"/>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71563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F3C-40C6-4099-B899-70A90528F9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7F080-8AD7-4418-8C59-1F028332E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2F7A3-90EE-4C04-B9CD-DCAADC90AC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EF5583-DCEF-4DC2-AC24-082395797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66506-A8B2-48FB-9359-9C7D7747D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84C8B0-5276-4E3F-B500-C593B9070B8A}"/>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8" name="Footer Placeholder 7">
            <a:extLst>
              <a:ext uri="{FF2B5EF4-FFF2-40B4-BE49-F238E27FC236}">
                <a16:creationId xmlns:a16="http://schemas.microsoft.com/office/drawing/2014/main" id="{FA6DD4C3-C283-4C88-877E-51943690D2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6ECCCE-0F55-4CAE-BE15-5B2642A4CD0C}"/>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74543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B3C0-E5D5-4B92-9F49-BE7FABA831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78AE17-529A-4600-9FED-8FACFCE53255}"/>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4" name="Footer Placeholder 3">
            <a:extLst>
              <a:ext uri="{FF2B5EF4-FFF2-40B4-BE49-F238E27FC236}">
                <a16:creationId xmlns:a16="http://schemas.microsoft.com/office/drawing/2014/main" id="{6237A116-532B-4BB1-A5F6-EB07F5DB81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F0043-DE0E-4227-BBEF-D1A92CF55983}"/>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69235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C3095-A4C4-4660-A8F8-0F4E491C23BB}"/>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3" name="Footer Placeholder 2">
            <a:extLst>
              <a:ext uri="{FF2B5EF4-FFF2-40B4-BE49-F238E27FC236}">
                <a16:creationId xmlns:a16="http://schemas.microsoft.com/office/drawing/2014/main" id="{B3AD753D-6DF8-49DB-A814-6FA4E08AD8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4AA299-AF1E-434E-B618-D6D015B15805}"/>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94995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7189-0C40-44B5-82FE-60AA4C9CE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4CFC9D-3953-4CF4-A9C8-759F2AE93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F91C43-2F5D-43A2-90BB-BE9F4835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8C997-2487-4BB0-9A3B-3B176D751443}"/>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6" name="Footer Placeholder 5">
            <a:extLst>
              <a:ext uri="{FF2B5EF4-FFF2-40B4-BE49-F238E27FC236}">
                <a16:creationId xmlns:a16="http://schemas.microsoft.com/office/drawing/2014/main" id="{65B1E394-7159-42AD-A115-0687B0F080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9CBCC0-82B4-47F7-819F-16CDC59987C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143500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32C8-029A-4A2C-A43F-93E39F4F9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B1729-4A1C-45DB-B488-53DC33768B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6E3382-C9D0-4E40-9C31-590E2CCE7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7712D-2AF5-43A2-B68A-DB34D0BE66B2}"/>
              </a:ext>
            </a:extLst>
          </p:cNvPr>
          <p:cNvSpPr>
            <a:spLocks noGrp="1"/>
          </p:cNvSpPr>
          <p:nvPr>
            <p:ph type="dt" sz="half" idx="10"/>
          </p:nvPr>
        </p:nvSpPr>
        <p:spPr/>
        <p:txBody>
          <a:bodyPr/>
          <a:lstStyle/>
          <a:p>
            <a:fld id="{1C8F07ED-CA16-4156-B7FB-023D6225223B}" type="datetimeFigureOut">
              <a:rPr lang="en-GB" smtClean="0"/>
              <a:t>07/06/2020</a:t>
            </a:fld>
            <a:endParaRPr lang="en-GB"/>
          </a:p>
        </p:txBody>
      </p:sp>
      <p:sp>
        <p:nvSpPr>
          <p:cNvPr id="6" name="Footer Placeholder 5">
            <a:extLst>
              <a:ext uri="{FF2B5EF4-FFF2-40B4-BE49-F238E27FC236}">
                <a16:creationId xmlns:a16="http://schemas.microsoft.com/office/drawing/2014/main" id="{2DC8BCC8-D388-4902-8DBB-1F7CE2D88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C0B88A-B3CB-4FD6-867E-A12E1B0EB4F3}"/>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20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E9528-208E-4772-9176-5EE1F17FD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23144-AECB-4091-A5D1-580633E4F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993D2-5DA1-4948-99EB-751A4AFDB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F07ED-CA16-4156-B7FB-023D6225223B}" type="datetimeFigureOut">
              <a:rPr lang="en-GB" smtClean="0"/>
              <a:t>07/06/2020</a:t>
            </a:fld>
            <a:endParaRPr lang="en-GB"/>
          </a:p>
        </p:txBody>
      </p:sp>
      <p:sp>
        <p:nvSpPr>
          <p:cNvPr id="5" name="Footer Placeholder 4">
            <a:extLst>
              <a:ext uri="{FF2B5EF4-FFF2-40B4-BE49-F238E27FC236}">
                <a16:creationId xmlns:a16="http://schemas.microsoft.com/office/drawing/2014/main" id="{82ECED55-9CEE-4A55-9DAE-F8822BF64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99E2FB-C0DA-46E9-B541-BC2E916B5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8BAF-2AAD-4484-B795-71915C59B6F5}" type="slidenum">
              <a:rPr lang="en-GB" smtClean="0"/>
              <a:t>‹#›</a:t>
            </a:fld>
            <a:endParaRPr lang="en-GB"/>
          </a:p>
        </p:txBody>
      </p:sp>
    </p:spTree>
    <p:extLst>
      <p:ext uri="{BB962C8B-B14F-4D97-AF65-F5344CB8AC3E}">
        <p14:creationId xmlns:p14="http://schemas.microsoft.com/office/powerpoint/2010/main" val="70796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theroadtofreedom.wikidot.com/minnie-mzem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9jnm8GaBdqw?feature=oembed"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grace-foundation.org.uk/?p=2980&amp;preview=tr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hildline.org.uk/info-advice/bullying-abuse-safety/crime-law/racism-racial-bullying/" TargetMode="External"/><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www.blackhistorymonth.org.uk/section/news-views/" TargetMode="External"/><Relationship Id="rId4" Type="http://schemas.openxmlformats.org/officeDocument/2006/relationships/hyperlink" Target="https://www.bbc.co.uk/bitesize/clips/zqvnvc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504825"/>
            <a:ext cx="12192000" cy="5670352"/>
          </a:xfrm>
          <a:prstGeom prst="rect">
            <a:avLst/>
          </a:prstGeom>
          <a:solidFill>
            <a:srgbClr val="8C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rawing&#10;&#10;Description automatically generated">
            <a:extLst>
              <a:ext uri="{FF2B5EF4-FFF2-40B4-BE49-F238E27FC236}">
                <a16:creationId xmlns:a16="http://schemas.microsoft.com/office/drawing/2014/main" id="{21619C33-00BE-426C-BFDD-DDC71D37EAE0}"/>
              </a:ext>
            </a:extLst>
          </p:cNvPr>
          <p:cNvPicPr>
            <a:picLocks noChangeAspect="1"/>
          </p:cNvPicPr>
          <p:nvPr/>
        </p:nvPicPr>
        <p:blipFill rotWithShape="1">
          <a:blip r:embed="rId2">
            <a:extLst>
              <a:ext uri="{28A0092B-C50C-407E-A947-70E740481C1C}">
                <a14:useLocalDpi xmlns:a14="http://schemas.microsoft.com/office/drawing/2010/main" val="0"/>
              </a:ext>
            </a:extLst>
          </a:blip>
          <a:srcRect t="24788" r="1514" b="24474"/>
          <a:stretch/>
        </p:blipFill>
        <p:spPr>
          <a:xfrm>
            <a:off x="595902" y="847725"/>
            <a:ext cx="11034444" cy="5309402"/>
          </a:xfrm>
          <a:prstGeom prst="rect">
            <a:avLst/>
          </a:prstGeom>
        </p:spPr>
      </p:pic>
      <p:sp>
        <p:nvSpPr>
          <p:cNvPr id="8" name="TextBox 7">
            <a:extLst>
              <a:ext uri="{FF2B5EF4-FFF2-40B4-BE49-F238E27FC236}">
                <a16:creationId xmlns:a16="http://schemas.microsoft.com/office/drawing/2014/main" id="{EAD53441-1A1E-4D27-AFC0-0BBE2DCBBF70}"/>
              </a:ext>
            </a:extLst>
          </p:cNvPr>
          <p:cNvSpPr txBox="1"/>
          <p:nvPr/>
        </p:nvSpPr>
        <p:spPr>
          <a:xfrm>
            <a:off x="1710647" y="1431637"/>
            <a:ext cx="8804953" cy="3170099"/>
          </a:xfrm>
          <a:prstGeom prst="rect">
            <a:avLst/>
          </a:prstGeom>
          <a:noFill/>
        </p:spPr>
        <p:txBody>
          <a:bodyPr wrap="square" rtlCol="0">
            <a:spAutoFit/>
          </a:bodyPr>
          <a:lstStyle/>
          <a:p>
            <a:pPr algn="ctr"/>
            <a:r>
              <a:rPr lang="en-GB" sz="10000" dirty="0">
                <a:solidFill>
                  <a:srgbClr val="6555A0"/>
                </a:solidFill>
                <a:latin typeface="Impact" panose="020B0806030902050204" pitchFamily="34" charset="0"/>
              </a:rPr>
              <a:t>Responding </a:t>
            </a:r>
          </a:p>
          <a:p>
            <a:pPr algn="ctr"/>
            <a:r>
              <a:rPr lang="en-GB" sz="10000" dirty="0">
                <a:solidFill>
                  <a:srgbClr val="6555A0"/>
                </a:solidFill>
                <a:latin typeface="Impact" panose="020B0806030902050204" pitchFamily="34" charset="0"/>
              </a:rPr>
              <a:t>to Racism</a:t>
            </a: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9" name="TextBox 18">
            <a:extLst>
              <a:ext uri="{FF2B5EF4-FFF2-40B4-BE49-F238E27FC236}">
                <a16:creationId xmlns:a16="http://schemas.microsoft.com/office/drawing/2014/main" id="{A9BDFAA9-CC9D-4F2B-970B-E9753F911D59}"/>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26" name="Rectangle 25">
            <a:extLst>
              <a:ext uri="{FF2B5EF4-FFF2-40B4-BE49-F238E27FC236}">
                <a16:creationId xmlns:a16="http://schemas.microsoft.com/office/drawing/2014/main" id="{C74E6B6D-E905-4880-8F2F-3AEE1068640C}"/>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spTree>
    <p:extLst>
      <p:ext uri="{BB962C8B-B14F-4D97-AF65-F5344CB8AC3E}">
        <p14:creationId xmlns:p14="http://schemas.microsoft.com/office/powerpoint/2010/main" val="428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1C654-308F-47C7-81F2-0261AF880F6E}"/>
              </a:ext>
            </a:extLst>
          </p:cNvPr>
          <p:cNvSpPr/>
          <p:nvPr/>
        </p:nvSpPr>
        <p:spPr>
          <a:xfrm>
            <a:off x="0" y="565079"/>
            <a:ext cx="12192000" cy="5568594"/>
          </a:xfrm>
          <a:prstGeom prst="rect">
            <a:avLst/>
          </a:prstGeom>
          <a:solidFill>
            <a:srgbClr val="C30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3" name="TextBox 12">
            <a:extLst>
              <a:ext uri="{FF2B5EF4-FFF2-40B4-BE49-F238E27FC236}">
                <a16:creationId xmlns:a16="http://schemas.microsoft.com/office/drawing/2014/main" id="{788A5E84-D93E-4582-9A2A-B4D7962C791E}"/>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4" name="Rectangle 13">
            <a:extLst>
              <a:ext uri="{FF2B5EF4-FFF2-40B4-BE49-F238E27FC236}">
                <a16:creationId xmlns:a16="http://schemas.microsoft.com/office/drawing/2014/main" id="{01C39633-E7AA-4C30-A315-457AEFCBE210}"/>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sp>
        <p:nvSpPr>
          <p:cNvPr id="19" name="Rectangle 18">
            <a:extLst>
              <a:ext uri="{FF2B5EF4-FFF2-40B4-BE49-F238E27FC236}">
                <a16:creationId xmlns:a16="http://schemas.microsoft.com/office/drawing/2014/main" id="{0213E752-9F21-4586-8178-219E96AF1DA7}"/>
              </a:ext>
            </a:extLst>
          </p:cNvPr>
          <p:cNvSpPr/>
          <p:nvPr/>
        </p:nvSpPr>
        <p:spPr>
          <a:xfrm>
            <a:off x="364647" y="1982726"/>
            <a:ext cx="5071429" cy="2308324"/>
          </a:xfrm>
          <a:prstGeom prst="rect">
            <a:avLst/>
          </a:prstGeom>
          <a:solidFill>
            <a:srgbClr val="67C3CE"/>
          </a:solidFill>
          <a:effectLst>
            <a:outerShdw blurRad="50800" dist="38100" dir="2700000" algn="tl" rotWithShape="0">
              <a:prstClr val="black">
                <a:alpha val="40000"/>
              </a:prstClr>
            </a:outerShdw>
          </a:effectLst>
        </p:spPr>
        <p:txBody>
          <a:bodyPr wrap="square">
            <a:spAutoFit/>
          </a:bodyPr>
          <a:lstStyle/>
          <a:p>
            <a:pPr algn="ctr">
              <a:spcAft>
                <a:spcPts val="0"/>
              </a:spcAft>
            </a:pPr>
            <a:r>
              <a:rPr lang="en-GB" sz="2400" b="1" dirty="0">
                <a:solidFill>
                  <a:schemeClr val="bg1"/>
                </a:solidFill>
                <a:ea typeface="Times New Roman" panose="02020603050405020304" pitchFamily="18" charset="0"/>
              </a:rPr>
              <a:t>Racism is the belief that one race is superior or inferior to another. It is rooted in the idea that your physical and biological characteristics determine what kind of person you are - for better or worse. </a:t>
            </a:r>
            <a:endParaRPr lang="en-GB" sz="2400" b="1" dirty="0">
              <a:solidFill>
                <a:schemeClr val="bg1"/>
              </a:solidFill>
              <a:effectLst/>
              <a:ea typeface="Calibri" panose="020F0502020204030204" pitchFamily="34" charset="0"/>
            </a:endParaRPr>
          </a:p>
        </p:txBody>
      </p:sp>
      <p:pic>
        <p:nvPicPr>
          <p:cNvPr id="1026" name="Picture 2" descr="The Progressive Influence: Victims Can Tell A Story Far Greater ...">
            <a:extLst>
              <a:ext uri="{FF2B5EF4-FFF2-40B4-BE49-F238E27FC236}">
                <a16:creationId xmlns:a16="http://schemas.microsoft.com/office/drawing/2014/main" id="{648FEA2E-E16C-48A8-9E56-5DCA3C716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07"/>
          <a:stretch/>
        </p:blipFill>
        <p:spPr bwMode="auto">
          <a:xfrm>
            <a:off x="5726113" y="1510115"/>
            <a:ext cx="588218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0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1C654-308F-47C7-81F2-0261AF880F6E}"/>
              </a:ext>
            </a:extLst>
          </p:cNvPr>
          <p:cNvSpPr/>
          <p:nvPr/>
        </p:nvSpPr>
        <p:spPr>
          <a:xfrm>
            <a:off x="0" y="565079"/>
            <a:ext cx="12192000" cy="5568594"/>
          </a:xfrm>
          <a:prstGeom prst="rect">
            <a:avLst/>
          </a:prstGeom>
          <a:solidFill>
            <a:srgbClr val="C30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3" name="TextBox 12">
            <a:extLst>
              <a:ext uri="{FF2B5EF4-FFF2-40B4-BE49-F238E27FC236}">
                <a16:creationId xmlns:a16="http://schemas.microsoft.com/office/drawing/2014/main" id="{788A5E84-D93E-4582-9A2A-B4D7962C791E}"/>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4" name="Rectangle 13">
            <a:extLst>
              <a:ext uri="{FF2B5EF4-FFF2-40B4-BE49-F238E27FC236}">
                <a16:creationId xmlns:a16="http://schemas.microsoft.com/office/drawing/2014/main" id="{01C39633-E7AA-4C30-A315-457AEFCBE210}"/>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sp>
        <p:nvSpPr>
          <p:cNvPr id="2" name="Rectangle 1">
            <a:extLst>
              <a:ext uri="{FF2B5EF4-FFF2-40B4-BE49-F238E27FC236}">
                <a16:creationId xmlns:a16="http://schemas.microsoft.com/office/drawing/2014/main" id="{EFCFF36E-C18C-4157-BA92-5D706F8E5B9B}"/>
              </a:ext>
            </a:extLst>
          </p:cNvPr>
          <p:cNvSpPr/>
          <p:nvPr/>
        </p:nvSpPr>
        <p:spPr>
          <a:xfrm>
            <a:off x="719192" y="715833"/>
            <a:ext cx="10346076" cy="5386090"/>
          </a:xfrm>
          <a:prstGeom prst="rect">
            <a:avLst/>
          </a:prstGeom>
        </p:spPr>
        <p:txBody>
          <a:bodyPr wrap="square">
            <a:spAutoFit/>
          </a:bodyPr>
          <a:lstStyle/>
          <a:p>
            <a:r>
              <a:rPr lang="en-GB" sz="3000" dirty="0">
                <a:solidFill>
                  <a:schemeClr val="bg1"/>
                </a:solidFill>
                <a:latin typeface="Impact" panose="020B0806030902050204" pitchFamily="34" charset="0"/>
              </a:rPr>
              <a:t>Racism and racist bullying can include:</a:t>
            </a:r>
          </a:p>
          <a:p>
            <a:endParaRPr lang="en-GB" sz="2000" b="1" dirty="0">
              <a:solidFill>
                <a:schemeClr val="bg1"/>
              </a:solidFill>
              <a:latin typeface="Childline-Regular"/>
            </a:endParaRPr>
          </a:p>
          <a:p>
            <a:pPr>
              <a:buFont typeface="Arial" panose="020B0604020202020204" pitchFamily="34" charset="0"/>
              <a:buChar char="•"/>
            </a:pPr>
            <a:r>
              <a:rPr lang="en-GB" sz="2000" dirty="0">
                <a:solidFill>
                  <a:schemeClr val="bg1"/>
                </a:solidFill>
                <a:latin typeface="Childline-Regular"/>
              </a:rPr>
              <a:t>being called racist names or being sent insulting messages or threats</a:t>
            </a:r>
          </a:p>
          <a:p>
            <a:pPr>
              <a:buFont typeface="Arial" panose="020B0604020202020204" pitchFamily="34" charset="0"/>
              <a:buChar char="•"/>
            </a:pPr>
            <a:r>
              <a:rPr lang="en-GB" sz="2000" dirty="0">
                <a:solidFill>
                  <a:schemeClr val="bg1"/>
                </a:solidFill>
                <a:latin typeface="Childline-Regular"/>
              </a:rPr>
              <a:t>having your belongings damaged or having to see racist graffiti</a:t>
            </a:r>
          </a:p>
          <a:p>
            <a:pPr>
              <a:buFont typeface="Arial" panose="020B0604020202020204" pitchFamily="34" charset="0"/>
              <a:buChar char="•"/>
            </a:pPr>
            <a:r>
              <a:rPr lang="en-GB" sz="2000" dirty="0">
                <a:solidFill>
                  <a:schemeClr val="bg1"/>
                </a:solidFill>
                <a:latin typeface="Childline-Regular"/>
              </a:rPr>
              <a:t>personal attacks, including violence or assault</a:t>
            </a:r>
          </a:p>
          <a:p>
            <a:pPr>
              <a:buFont typeface="Arial" panose="020B0604020202020204" pitchFamily="34" charset="0"/>
              <a:buChar char="•"/>
            </a:pPr>
            <a:r>
              <a:rPr lang="en-GB" sz="2000" dirty="0">
                <a:solidFill>
                  <a:schemeClr val="bg1"/>
                </a:solidFill>
                <a:latin typeface="Childline-Regular"/>
              </a:rPr>
              <a:t>being left out, treated differently or excluded</a:t>
            </a:r>
          </a:p>
          <a:p>
            <a:pPr>
              <a:buFont typeface="Arial" panose="020B0604020202020204" pitchFamily="34" charset="0"/>
              <a:buChar char="•"/>
            </a:pPr>
            <a:r>
              <a:rPr lang="en-GB" sz="2000" dirty="0">
                <a:solidFill>
                  <a:schemeClr val="bg1"/>
                </a:solidFill>
                <a:latin typeface="Childline-Regular"/>
              </a:rPr>
              <a:t>people making assumptions about you because of your colour, race or culture</a:t>
            </a:r>
          </a:p>
          <a:p>
            <a:pPr>
              <a:buFont typeface="Arial" panose="020B0604020202020204" pitchFamily="34" charset="0"/>
              <a:buChar char="•"/>
            </a:pPr>
            <a:r>
              <a:rPr lang="en-GB" sz="2000" dirty="0">
                <a:solidFill>
                  <a:schemeClr val="bg1"/>
                </a:solidFill>
                <a:latin typeface="Childline-Regular"/>
              </a:rPr>
              <a:t>being made to feel like you have to change how you look</a:t>
            </a:r>
          </a:p>
          <a:p>
            <a:pPr>
              <a:buFont typeface="Arial" panose="020B0604020202020204" pitchFamily="34" charset="0"/>
              <a:buChar char="•"/>
            </a:pPr>
            <a:r>
              <a:rPr lang="en-GB" sz="2000" dirty="0">
                <a:solidFill>
                  <a:schemeClr val="bg1"/>
                </a:solidFill>
                <a:latin typeface="Childline-Regular"/>
              </a:rPr>
              <a:t>racist jokes, including jokes about your colour, nationality race or culture.</a:t>
            </a:r>
          </a:p>
          <a:p>
            <a:endParaRPr lang="en-GB" sz="2000" dirty="0">
              <a:solidFill>
                <a:schemeClr val="bg1"/>
              </a:solidFill>
              <a:latin typeface="Childline-Regular"/>
            </a:endParaRPr>
          </a:p>
          <a:p>
            <a:r>
              <a:rPr lang="en-GB" b="1" dirty="0">
                <a:solidFill>
                  <a:srgbClr val="FFFF00"/>
                </a:solidFill>
                <a:latin typeface="Childline-Regular"/>
              </a:rPr>
              <a:t>“Racism can affect anyone. It can make you feel like you’re not important or don’t fit in. You might feel upset, depressed or angry. You can be affected by it even when it’s not aimed at you, like if you hear someone discriminating against someone’s culture.”</a:t>
            </a:r>
            <a:endParaRPr lang="en-GB" sz="2000" b="1" dirty="0">
              <a:solidFill>
                <a:srgbClr val="67C3CE"/>
              </a:solidFill>
              <a:latin typeface="Childline-Regular"/>
            </a:endParaRPr>
          </a:p>
          <a:p>
            <a:endParaRPr lang="en-GB" sz="1200" b="1" dirty="0">
              <a:solidFill>
                <a:schemeClr val="bg1"/>
              </a:solidFill>
              <a:latin typeface="Childline-Regular"/>
            </a:endParaRPr>
          </a:p>
          <a:p>
            <a:r>
              <a:rPr lang="en-GB" sz="1200" b="1" dirty="0">
                <a:solidFill>
                  <a:schemeClr val="bg1"/>
                </a:solidFill>
                <a:latin typeface="Childline-Regular"/>
              </a:rPr>
              <a:t>SOURCE: </a:t>
            </a:r>
            <a:r>
              <a:rPr lang="en-GB" sz="1200" dirty="0">
                <a:solidFill>
                  <a:schemeClr val="bg1"/>
                </a:solidFill>
              </a:rPr>
              <a:t>https://www.childline.org.uk/</a:t>
            </a:r>
            <a:endParaRPr lang="en-GB" sz="1200" b="1" dirty="0">
              <a:solidFill>
                <a:srgbClr val="67C3CE"/>
              </a:solidFill>
              <a:latin typeface="Childline-Regular"/>
            </a:endParaRPr>
          </a:p>
          <a:p>
            <a:endParaRPr lang="en-GB" sz="1200" dirty="0">
              <a:solidFill>
                <a:schemeClr val="bg1"/>
              </a:solidFill>
              <a:latin typeface="Childline-Regular"/>
            </a:endParaRPr>
          </a:p>
          <a:p>
            <a:r>
              <a:rPr lang="en-GB" b="1" dirty="0">
                <a:solidFill>
                  <a:schemeClr val="bg1"/>
                </a:solidFill>
                <a:latin typeface="Childline-Regular"/>
              </a:rPr>
              <a:t>RACISM IS NOT JUST ABOUT INDIVIDUAL HARM… IT CAN ALSO RUN DEEPER IN SOCIETY IN THE WAY THE SYSTEM IS NOT SET UP TO BE EQUAL FOR EVERYONE.</a:t>
            </a:r>
          </a:p>
        </p:txBody>
      </p:sp>
      <p:pic>
        <p:nvPicPr>
          <p:cNvPr id="6" name="Picture 5" descr="A close up of a sign&#10;&#10;Description automatically generated">
            <a:extLst>
              <a:ext uri="{FF2B5EF4-FFF2-40B4-BE49-F238E27FC236}">
                <a16:creationId xmlns:a16="http://schemas.microsoft.com/office/drawing/2014/main" id="{C91C4359-B0FA-45E2-A0DE-089372FAA4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144136">
            <a:off x="9214888" y="1278009"/>
            <a:ext cx="2677075" cy="1831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997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A3671F-8FCD-43EE-B3CD-63F7C13B98DA}"/>
              </a:ext>
            </a:extLst>
          </p:cNvPr>
          <p:cNvSpPr/>
          <p:nvPr/>
        </p:nvSpPr>
        <p:spPr>
          <a:xfrm>
            <a:off x="0" y="565150"/>
            <a:ext cx="12192000" cy="5568950"/>
          </a:xfrm>
          <a:prstGeom prst="rect">
            <a:avLst/>
          </a:prstGeom>
          <a:solidFill>
            <a:srgbClr val="C30D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GB" kern="0">
              <a:sym typeface="Arial"/>
            </a:endParaRPr>
          </a:p>
        </p:txBody>
      </p:sp>
      <p:pic>
        <p:nvPicPr>
          <p:cNvPr id="5123" name="Picture 17" descr="A picture containing light&#10;&#10;Description automatically generated">
            <a:extLst>
              <a:ext uri="{FF2B5EF4-FFF2-40B4-BE49-F238E27FC236}">
                <a16:creationId xmlns:a16="http://schemas.microsoft.com/office/drawing/2014/main" id="{B20D4FC8-E687-4244-A5A1-77C05BDFA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650" y="5653088"/>
            <a:ext cx="173831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2">
            <a:extLst>
              <a:ext uri="{FF2B5EF4-FFF2-40B4-BE49-F238E27FC236}">
                <a16:creationId xmlns:a16="http://schemas.microsoft.com/office/drawing/2014/main" id="{FCD95A12-E950-41A3-90CC-7501AD543546}"/>
              </a:ext>
            </a:extLst>
          </p:cNvPr>
          <p:cNvSpPr txBox="1">
            <a:spLocks noChangeArrowheads="1"/>
          </p:cNvSpPr>
          <p:nvPr/>
        </p:nvSpPr>
        <p:spPr bwMode="auto">
          <a:xfrm>
            <a:off x="214313" y="6303963"/>
            <a:ext cx="2686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2200">
                <a:solidFill>
                  <a:srgbClr val="6555A0"/>
                </a:solidFill>
                <a:latin typeface="Impact" panose="020B0806030902050204" pitchFamily="34" charset="0"/>
              </a:rPr>
              <a:t>ETHOS        </a:t>
            </a:r>
            <a:r>
              <a:rPr lang="en-GB" altLang="en-US" sz="2200">
                <a:solidFill>
                  <a:srgbClr val="67C3CE"/>
                </a:solidFill>
                <a:latin typeface="Impact" panose="020B0806030902050204" pitchFamily="34" charset="0"/>
              </a:rPr>
              <a:t>TIME</a:t>
            </a:r>
          </a:p>
        </p:txBody>
      </p:sp>
      <p:sp>
        <p:nvSpPr>
          <p:cNvPr id="5125" name="Rectangle 13">
            <a:extLst>
              <a:ext uri="{FF2B5EF4-FFF2-40B4-BE49-F238E27FC236}">
                <a16:creationId xmlns:a16="http://schemas.microsoft.com/office/drawing/2014/main" id="{9A09301D-D309-4668-BB01-1D9B711F99DE}"/>
              </a:ext>
            </a:extLst>
          </p:cNvPr>
          <p:cNvSpPr>
            <a:spLocks noChangeArrowheads="1"/>
          </p:cNvSpPr>
          <p:nvPr/>
        </p:nvSpPr>
        <p:spPr bwMode="auto">
          <a:xfrm>
            <a:off x="930275" y="6334125"/>
            <a:ext cx="496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b="1">
                <a:solidFill>
                  <a:srgbClr val="C30D60"/>
                </a:solidFill>
              </a:rPr>
              <a:t>⏰</a:t>
            </a:r>
            <a:endParaRPr lang="en-GB" altLang="en-US"/>
          </a:p>
        </p:txBody>
      </p:sp>
      <p:sp>
        <p:nvSpPr>
          <p:cNvPr id="5127" name="Rectangle 20">
            <a:extLst>
              <a:ext uri="{FF2B5EF4-FFF2-40B4-BE49-F238E27FC236}">
                <a16:creationId xmlns:a16="http://schemas.microsoft.com/office/drawing/2014/main" id="{7D749F55-6072-4F22-8D60-ED5F8405C171}"/>
              </a:ext>
            </a:extLst>
          </p:cNvPr>
          <p:cNvSpPr>
            <a:spLocks noChangeArrowheads="1"/>
          </p:cNvSpPr>
          <p:nvPr/>
        </p:nvSpPr>
        <p:spPr bwMode="auto">
          <a:xfrm>
            <a:off x="0" y="805075"/>
            <a:ext cx="1219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4500" dirty="0">
                <a:solidFill>
                  <a:schemeClr val="bg1"/>
                </a:solidFill>
                <a:latin typeface="Impact" panose="020B0806030902050204" pitchFamily="34" charset="0"/>
              </a:rPr>
              <a:t>CLICK TO WATCH THIS POWERFUL VIDEO: </a:t>
            </a:r>
            <a:endParaRPr lang="en-GB" altLang="en-US" sz="3000" dirty="0">
              <a:solidFill>
                <a:schemeClr val="bg1"/>
              </a:solidFill>
              <a:latin typeface="Impact" panose="020B0806030902050204" pitchFamily="34" charset="0"/>
            </a:endParaRPr>
          </a:p>
        </p:txBody>
      </p:sp>
      <p:sp>
        <p:nvSpPr>
          <p:cNvPr id="19" name="Rectangle 18">
            <a:extLst>
              <a:ext uri="{FF2B5EF4-FFF2-40B4-BE49-F238E27FC236}">
                <a16:creationId xmlns:a16="http://schemas.microsoft.com/office/drawing/2014/main" id="{692114B4-35A8-44FE-8894-121F279E6190}"/>
              </a:ext>
            </a:extLst>
          </p:cNvPr>
          <p:cNvSpPr/>
          <p:nvPr/>
        </p:nvSpPr>
        <p:spPr>
          <a:xfrm>
            <a:off x="599567" y="2143646"/>
            <a:ext cx="3941611" cy="1508105"/>
          </a:xfrm>
          <a:prstGeom prst="rect">
            <a:avLst/>
          </a:prstGeom>
        </p:spPr>
        <p:txBody>
          <a:bodyPr wrap="square">
            <a:spAutoFit/>
          </a:bodyPr>
          <a:lstStyle/>
          <a:p>
            <a:r>
              <a:rPr lang="en-GB" sz="2000" b="1" dirty="0">
                <a:solidFill>
                  <a:srgbClr val="67C3CE"/>
                </a:solidFill>
              </a:rPr>
              <a:t>Where do I even begin? A POEM</a:t>
            </a:r>
          </a:p>
          <a:p>
            <a:r>
              <a:rPr lang="en-GB" b="1" dirty="0">
                <a:solidFill>
                  <a:schemeClr val="bg1"/>
                </a:solidFill>
              </a:rPr>
              <a:t>In this video Gina shares a poem about her heartfelt response and frustration about racism and the change we need to see for the future. </a:t>
            </a:r>
          </a:p>
        </p:txBody>
      </p:sp>
      <p:pic>
        <p:nvPicPr>
          <p:cNvPr id="20" name="Picture 19">
            <a:extLst>
              <a:ext uri="{FF2B5EF4-FFF2-40B4-BE49-F238E27FC236}">
                <a16:creationId xmlns:a16="http://schemas.microsoft.com/office/drawing/2014/main" id="{0EC23C0A-B02A-4F8D-82F0-86F7B6B06BCB}"/>
              </a:ext>
            </a:extLst>
          </p:cNvPr>
          <p:cNvPicPr>
            <a:picLocks noChangeAspect="1"/>
          </p:cNvPicPr>
          <p:nvPr/>
        </p:nvPicPr>
        <p:blipFill rotWithShape="1">
          <a:blip r:embed="rId4">
            <a:extLst>
              <a:ext uri="{28A0092B-C50C-407E-A947-70E740481C1C}">
                <a14:useLocalDpi xmlns:a14="http://schemas.microsoft.com/office/drawing/2010/main" val="0"/>
              </a:ext>
            </a:extLst>
          </a:blip>
          <a:srcRect t="16074" r="3134" b="18865"/>
          <a:stretch/>
        </p:blipFill>
        <p:spPr>
          <a:xfrm>
            <a:off x="300037" y="3595850"/>
            <a:ext cx="3850723" cy="2234482"/>
          </a:xfrm>
          <a:prstGeom prst="rect">
            <a:avLst/>
          </a:prstGeom>
        </p:spPr>
      </p:pic>
      <p:sp>
        <p:nvSpPr>
          <p:cNvPr id="21" name="TextBox 20">
            <a:extLst>
              <a:ext uri="{FF2B5EF4-FFF2-40B4-BE49-F238E27FC236}">
                <a16:creationId xmlns:a16="http://schemas.microsoft.com/office/drawing/2014/main" id="{F91AEBBF-1731-4076-B439-2EE11E4CEEB2}"/>
              </a:ext>
            </a:extLst>
          </p:cNvPr>
          <p:cNvSpPr txBox="1"/>
          <p:nvPr/>
        </p:nvSpPr>
        <p:spPr>
          <a:xfrm>
            <a:off x="822451" y="4103071"/>
            <a:ext cx="2896795" cy="923330"/>
          </a:xfrm>
          <a:prstGeom prst="rect">
            <a:avLst/>
          </a:prstGeom>
          <a:noFill/>
        </p:spPr>
        <p:txBody>
          <a:bodyPr wrap="square" rtlCol="0">
            <a:spAutoFit/>
          </a:bodyPr>
          <a:lstStyle/>
          <a:p>
            <a:pPr algn="ctr"/>
            <a:r>
              <a:rPr lang="en-GB" dirty="0">
                <a:solidFill>
                  <a:srgbClr val="6555A0"/>
                </a:solidFill>
                <a:latin typeface="Impact" panose="020B0806030902050204" pitchFamily="34" charset="0"/>
              </a:rPr>
              <a:t>What do you think the key message is in this video and what is your response to it?</a:t>
            </a:r>
          </a:p>
        </p:txBody>
      </p:sp>
      <p:pic>
        <p:nvPicPr>
          <p:cNvPr id="4" name="Online Media 3" title="Where do I even begin? A Poem about Racism">
            <a:hlinkClick r:id="" action="ppaction://media"/>
            <a:extLst>
              <a:ext uri="{FF2B5EF4-FFF2-40B4-BE49-F238E27FC236}">
                <a16:creationId xmlns:a16="http://schemas.microsoft.com/office/drawing/2014/main" id="{72445EC9-4A63-4767-A8A5-E8B19F504695}"/>
              </a:ext>
            </a:extLst>
          </p:cNvPr>
          <p:cNvPicPr>
            <a:picLocks noRot="1" noChangeAspect="1"/>
          </p:cNvPicPr>
          <p:nvPr>
            <a:videoFile r:link="rId1"/>
          </p:nvPr>
        </p:nvPicPr>
        <p:blipFill>
          <a:blip r:embed="rId5"/>
          <a:stretch>
            <a:fillRect/>
          </a:stretch>
        </p:blipFill>
        <p:spPr>
          <a:xfrm>
            <a:off x="4941990" y="1779318"/>
            <a:ext cx="6458779" cy="363306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504825"/>
            <a:ext cx="12192000" cy="5670352"/>
          </a:xfrm>
          <a:prstGeom prst="rect">
            <a:avLst/>
          </a:prstGeom>
          <a:solidFill>
            <a:srgbClr val="655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2" name="TextBox 1">
            <a:extLst>
              <a:ext uri="{FF2B5EF4-FFF2-40B4-BE49-F238E27FC236}">
                <a16:creationId xmlns:a16="http://schemas.microsoft.com/office/drawing/2014/main" id="{2C8C092C-72AC-4E48-A23E-CE082383290A}"/>
              </a:ext>
            </a:extLst>
          </p:cNvPr>
          <p:cNvSpPr txBox="1"/>
          <p:nvPr/>
        </p:nvSpPr>
        <p:spPr>
          <a:xfrm>
            <a:off x="3894153" y="803692"/>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1</a:t>
            </a:r>
          </a:p>
        </p:txBody>
      </p:sp>
      <p:sp>
        <p:nvSpPr>
          <p:cNvPr id="11" name="Rectangle 10">
            <a:extLst>
              <a:ext uri="{FF2B5EF4-FFF2-40B4-BE49-F238E27FC236}">
                <a16:creationId xmlns:a16="http://schemas.microsoft.com/office/drawing/2014/main" id="{19D2EE29-76B1-4EA1-BDC2-9E140AA847EC}"/>
              </a:ext>
            </a:extLst>
          </p:cNvPr>
          <p:cNvSpPr/>
          <p:nvPr/>
        </p:nvSpPr>
        <p:spPr>
          <a:xfrm>
            <a:off x="4705563" y="1125745"/>
            <a:ext cx="7121246" cy="969496"/>
          </a:xfrm>
          <a:prstGeom prst="rect">
            <a:avLst/>
          </a:prstGeom>
        </p:spPr>
        <p:txBody>
          <a:bodyPr wrap="square">
            <a:spAutoFit/>
          </a:bodyPr>
          <a:lstStyle/>
          <a:p>
            <a:r>
              <a:rPr lang="en-GB" sz="3300" dirty="0">
                <a:solidFill>
                  <a:schemeClr val="bg1"/>
                </a:solidFill>
                <a:latin typeface="Impact" panose="020B0806030902050204" pitchFamily="34" charset="0"/>
              </a:rPr>
              <a:t>Listening </a:t>
            </a:r>
            <a:r>
              <a:rPr lang="en-GB" sz="2400" dirty="0">
                <a:solidFill>
                  <a:schemeClr val="bg1"/>
                </a:solidFill>
              </a:rPr>
              <a:t>How could you pause and listen to someone’s story that is different than your own?</a:t>
            </a:r>
          </a:p>
        </p:txBody>
      </p:sp>
      <p:sp>
        <p:nvSpPr>
          <p:cNvPr id="12" name="TextBox 11">
            <a:extLst>
              <a:ext uri="{FF2B5EF4-FFF2-40B4-BE49-F238E27FC236}">
                <a16:creationId xmlns:a16="http://schemas.microsoft.com/office/drawing/2014/main" id="{C3CB1D8B-EB70-4572-BEE4-BB2FFF00CBDA}"/>
              </a:ext>
            </a:extLst>
          </p:cNvPr>
          <p:cNvSpPr txBox="1"/>
          <p:nvPr/>
        </p:nvSpPr>
        <p:spPr>
          <a:xfrm>
            <a:off x="3940721" y="2569754"/>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2</a:t>
            </a:r>
          </a:p>
        </p:txBody>
      </p:sp>
      <p:sp>
        <p:nvSpPr>
          <p:cNvPr id="13" name="Rectangle 12">
            <a:extLst>
              <a:ext uri="{FF2B5EF4-FFF2-40B4-BE49-F238E27FC236}">
                <a16:creationId xmlns:a16="http://schemas.microsoft.com/office/drawing/2014/main" id="{2D93C70F-1F78-4FB4-A537-9AA426C53120}"/>
              </a:ext>
            </a:extLst>
          </p:cNvPr>
          <p:cNvSpPr/>
          <p:nvPr/>
        </p:nvSpPr>
        <p:spPr>
          <a:xfrm>
            <a:off x="4828853" y="2634873"/>
            <a:ext cx="7365489" cy="969496"/>
          </a:xfrm>
          <a:prstGeom prst="rect">
            <a:avLst/>
          </a:prstGeom>
        </p:spPr>
        <p:txBody>
          <a:bodyPr wrap="square">
            <a:spAutoFit/>
          </a:bodyPr>
          <a:lstStyle/>
          <a:p>
            <a:r>
              <a:rPr lang="en-GB" sz="3300" dirty="0">
                <a:solidFill>
                  <a:schemeClr val="bg1"/>
                </a:solidFill>
                <a:latin typeface="Impact" panose="020B0806030902050204" pitchFamily="34" charset="0"/>
              </a:rPr>
              <a:t>Learning  </a:t>
            </a:r>
            <a:r>
              <a:rPr lang="en-GB" sz="2400" dirty="0">
                <a:solidFill>
                  <a:schemeClr val="bg1"/>
                </a:solidFill>
                <a:latin typeface="+mj-lt"/>
              </a:rPr>
              <a:t>How can you commit to learn about the history of injustice and racism that exists in our society?</a:t>
            </a:r>
          </a:p>
        </p:txBody>
      </p:sp>
      <p:sp>
        <p:nvSpPr>
          <p:cNvPr id="14" name="TextBox 13">
            <a:extLst>
              <a:ext uri="{FF2B5EF4-FFF2-40B4-BE49-F238E27FC236}">
                <a16:creationId xmlns:a16="http://schemas.microsoft.com/office/drawing/2014/main" id="{22C69628-5882-429F-9DD4-071F00F9B38D}"/>
              </a:ext>
            </a:extLst>
          </p:cNvPr>
          <p:cNvSpPr txBox="1"/>
          <p:nvPr/>
        </p:nvSpPr>
        <p:spPr>
          <a:xfrm>
            <a:off x="3901007" y="4200970"/>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3</a:t>
            </a:r>
          </a:p>
        </p:txBody>
      </p:sp>
      <p:sp>
        <p:nvSpPr>
          <p:cNvPr id="15" name="Rectangle 14">
            <a:extLst>
              <a:ext uri="{FF2B5EF4-FFF2-40B4-BE49-F238E27FC236}">
                <a16:creationId xmlns:a16="http://schemas.microsoft.com/office/drawing/2014/main" id="{E777EFC5-D6C2-410A-97E7-07B67002B713}"/>
              </a:ext>
            </a:extLst>
          </p:cNvPr>
          <p:cNvSpPr/>
          <p:nvPr/>
        </p:nvSpPr>
        <p:spPr>
          <a:xfrm>
            <a:off x="4911049" y="4428399"/>
            <a:ext cx="6703316" cy="1615827"/>
          </a:xfrm>
          <a:prstGeom prst="rect">
            <a:avLst/>
          </a:prstGeom>
        </p:spPr>
        <p:txBody>
          <a:bodyPr wrap="square">
            <a:spAutoFit/>
          </a:bodyPr>
          <a:lstStyle/>
          <a:p>
            <a:r>
              <a:rPr lang="en-GB" sz="3300" dirty="0">
                <a:solidFill>
                  <a:schemeClr val="bg1"/>
                </a:solidFill>
                <a:latin typeface="Impact" panose="020B0806030902050204" pitchFamily="34" charset="0"/>
              </a:rPr>
              <a:t>Leading </a:t>
            </a:r>
            <a:r>
              <a:rPr lang="en-GB" sz="2400" dirty="0">
                <a:solidFill>
                  <a:schemeClr val="bg1"/>
                </a:solidFill>
              </a:rPr>
              <a:t>What kind of creative way you can share your own story or use creativity to help stand up for justice? Think about art, poetry and media. </a:t>
            </a:r>
          </a:p>
          <a:p>
            <a:endParaRPr lang="en-GB" dirty="0">
              <a:solidFill>
                <a:schemeClr val="bg1"/>
              </a:solidFill>
            </a:endParaRPr>
          </a:p>
        </p:txBody>
      </p:sp>
      <p:sp>
        <p:nvSpPr>
          <p:cNvPr id="16" name="TextBox 15">
            <a:extLst>
              <a:ext uri="{FF2B5EF4-FFF2-40B4-BE49-F238E27FC236}">
                <a16:creationId xmlns:a16="http://schemas.microsoft.com/office/drawing/2014/main" id="{D60B2015-336D-4080-A396-1EA39C5D0E30}"/>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7" name="Rectangle 16">
            <a:extLst>
              <a:ext uri="{FF2B5EF4-FFF2-40B4-BE49-F238E27FC236}">
                <a16:creationId xmlns:a16="http://schemas.microsoft.com/office/drawing/2014/main" id="{CBFF3F29-B554-4939-85A6-050D4F060AB1}"/>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pic>
        <p:nvPicPr>
          <p:cNvPr id="3" name="Picture 2">
            <a:extLst>
              <a:ext uri="{FF2B5EF4-FFF2-40B4-BE49-F238E27FC236}">
                <a16:creationId xmlns:a16="http://schemas.microsoft.com/office/drawing/2014/main" id="{ABFB02D7-EB87-452F-B31F-2C64836ED7FC}"/>
              </a:ext>
            </a:extLst>
          </p:cNvPr>
          <p:cNvPicPr>
            <a:picLocks noChangeAspect="1"/>
          </p:cNvPicPr>
          <p:nvPr/>
        </p:nvPicPr>
        <p:blipFill rotWithShape="1">
          <a:blip r:embed="rId3"/>
          <a:srcRect l="5898" t="14559" r="4102" b="9512"/>
          <a:stretch/>
        </p:blipFill>
        <p:spPr>
          <a:xfrm>
            <a:off x="316700" y="1403145"/>
            <a:ext cx="2831872" cy="1343884"/>
          </a:xfrm>
          <a:prstGeom prst="rect">
            <a:avLst/>
          </a:prstGeom>
        </p:spPr>
      </p:pic>
      <p:sp>
        <p:nvSpPr>
          <p:cNvPr id="25" name="Rectangle 24">
            <a:extLst>
              <a:ext uri="{FF2B5EF4-FFF2-40B4-BE49-F238E27FC236}">
                <a16:creationId xmlns:a16="http://schemas.microsoft.com/office/drawing/2014/main" id="{7739DF38-98CB-4C18-AE5D-09C6707939B8}"/>
              </a:ext>
            </a:extLst>
          </p:cNvPr>
          <p:cNvSpPr/>
          <p:nvPr/>
        </p:nvSpPr>
        <p:spPr>
          <a:xfrm>
            <a:off x="273888" y="3034361"/>
            <a:ext cx="2831872" cy="3108543"/>
          </a:xfrm>
          <a:prstGeom prst="rect">
            <a:avLst/>
          </a:prstGeom>
        </p:spPr>
        <p:txBody>
          <a:bodyPr wrap="square">
            <a:spAutoFit/>
          </a:bodyPr>
          <a:lstStyle/>
          <a:p>
            <a:r>
              <a:rPr lang="en-GB" sz="2000" dirty="0">
                <a:solidFill>
                  <a:schemeClr val="bg1"/>
                </a:solidFill>
                <a:latin typeface="Impact" panose="020B0806030902050204" pitchFamily="34" charset="0"/>
              </a:rPr>
              <a:t>TAKE 5 MINS TO READ THE LATEST ETHOS BLOG AND THEN THINK ABOUT YOUR RESPONSE TO THE 3 POINTS SHARED HERE</a:t>
            </a:r>
          </a:p>
          <a:p>
            <a:endParaRPr lang="en-GB" sz="2000" dirty="0">
              <a:solidFill>
                <a:schemeClr val="bg1"/>
              </a:solidFill>
              <a:latin typeface="Impact" panose="020B0806030902050204" pitchFamily="34" charset="0"/>
            </a:endParaRPr>
          </a:p>
          <a:p>
            <a:r>
              <a:rPr lang="en-GB" sz="2000" dirty="0">
                <a:solidFill>
                  <a:schemeClr val="bg1"/>
                </a:solidFill>
                <a:latin typeface="Impact" panose="020B0806030902050204" pitchFamily="34" charset="0"/>
              </a:rPr>
              <a:t>LINK:</a:t>
            </a:r>
          </a:p>
          <a:p>
            <a:r>
              <a:rPr lang="en-GB" dirty="0">
                <a:solidFill>
                  <a:schemeClr val="bg1"/>
                </a:solidFill>
                <a:hlinkClick r:id="rId4">
                  <a:extLst>
                    <a:ext uri="{A12FA001-AC4F-418D-AE19-62706E023703}">
                      <ahyp:hlinkClr xmlns:ahyp="http://schemas.microsoft.com/office/drawing/2018/hyperlinkcolor" val="tx"/>
                    </a:ext>
                  </a:extLst>
                </a:hlinkClick>
              </a:rPr>
              <a:t>https://www.grace-foundation.org.uk/</a:t>
            </a:r>
            <a:r>
              <a:rPr lang="en-GB" b="1" dirty="0">
                <a:solidFill>
                  <a:schemeClr val="bg1"/>
                </a:solidFill>
                <a:hlinkClick r:id="rId4">
                  <a:extLst>
                    <a:ext uri="{A12FA001-AC4F-418D-AE19-62706E023703}">
                      <ahyp:hlinkClr xmlns:ahyp="http://schemas.microsoft.com/office/drawing/2018/hyperlinkcolor" val="tx"/>
                    </a:ext>
                  </a:extLst>
                </a:hlinkClick>
              </a:rPr>
              <a:t>racism</a:t>
            </a:r>
            <a:r>
              <a:rPr lang="en-GB" dirty="0">
                <a:solidFill>
                  <a:schemeClr val="bg1"/>
                </a:solidFill>
                <a:hlinkClick r:id="rId4">
                  <a:extLst>
                    <a:ext uri="{A12FA001-AC4F-418D-AE19-62706E023703}">
                      <ahyp:hlinkClr xmlns:ahyp="http://schemas.microsoft.com/office/drawing/2018/hyperlinkcolor" val="tx"/>
                    </a:ext>
                  </a:extLst>
                </a:hlinkClick>
              </a:rPr>
              <a:t>/</a:t>
            </a:r>
            <a:endParaRPr lang="en-GB" sz="2000" dirty="0">
              <a:solidFill>
                <a:schemeClr val="bg1"/>
              </a:solidFill>
              <a:latin typeface="Impact" panose="020B0806030902050204" pitchFamily="34" charset="0"/>
            </a:endParaRPr>
          </a:p>
          <a:p>
            <a:endParaRPr lang="en-GB" sz="2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5950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2266" y="445891"/>
            <a:ext cx="12192000" cy="5662294"/>
          </a:xfrm>
          <a:prstGeom prst="rect">
            <a:avLst/>
          </a:prstGeom>
          <a:solidFill>
            <a:srgbClr val="67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1" name="TextBox 10">
            <a:extLst>
              <a:ext uri="{FF2B5EF4-FFF2-40B4-BE49-F238E27FC236}">
                <a16:creationId xmlns:a16="http://schemas.microsoft.com/office/drawing/2014/main" id="{C1BD0874-69AE-47A9-A74D-686FE37875E4}"/>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2" name="Rectangle 11">
            <a:extLst>
              <a:ext uri="{FF2B5EF4-FFF2-40B4-BE49-F238E27FC236}">
                <a16:creationId xmlns:a16="http://schemas.microsoft.com/office/drawing/2014/main" id="{CD42F7CC-DE9A-4F85-82F3-AF8C199B94FF}"/>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sp>
        <p:nvSpPr>
          <p:cNvPr id="21" name="Rectangle 20">
            <a:extLst>
              <a:ext uri="{FF2B5EF4-FFF2-40B4-BE49-F238E27FC236}">
                <a16:creationId xmlns:a16="http://schemas.microsoft.com/office/drawing/2014/main" id="{3CFC3F85-1985-4E82-BA26-FAD9876C7788}"/>
              </a:ext>
            </a:extLst>
          </p:cNvPr>
          <p:cNvSpPr/>
          <p:nvPr/>
        </p:nvSpPr>
        <p:spPr>
          <a:xfrm>
            <a:off x="4322451" y="1025145"/>
            <a:ext cx="7121246" cy="600164"/>
          </a:xfrm>
          <a:prstGeom prst="rect">
            <a:avLst/>
          </a:prstGeom>
        </p:spPr>
        <p:txBody>
          <a:bodyPr wrap="square">
            <a:spAutoFit/>
          </a:bodyPr>
          <a:lstStyle/>
          <a:p>
            <a:r>
              <a:rPr lang="en-GB" sz="3300" dirty="0">
                <a:solidFill>
                  <a:schemeClr val="bg1"/>
                </a:solidFill>
                <a:latin typeface="Impact" panose="020B0806030902050204" pitchFamily="34" charset="0"/>
              </a:rPr>
              <a:t>Further Reading &amp; Resources:</a:t>
            </a:r>
            <a:endParaRPr lang="en-GB" sz="2400" dirty="0">
              <a:solidFill>
                <a:schemeClr val="bg1"/>
              </a:solidFill>
            </a:endParaRPr>
          </a:p>
        </p:txBody>
      </p:sp>
      <p:sp>
        <p:nvSpPr>
          <p:cNvPr id="22" name="Rectangle 21">
            <a:extLst>
              <a:ext uri="{FF2B5EF4-FFF2-40B4-BE49-F238E27FC236}">
                <a16:creationId xmlns:a16="http://schemas.microsoft.com/office/drawing/2014/main" id="{B0FF37E3-2DBD-4A3F-A346-9B01A92F9164}"/>
              </a:ext>
            </a:extLst>
          </p:cNvPr>
          <p:cNvSpPr/>
          <p:nvPr/>
        </p:nvSpPr>
        <p:spPr>
          <a:xfrm>
            <a:off x="4322451" y="1779318"/>
            <a:ext cx="7121246" cy="4247317"/>
          </a:xfrm>
          <a:prstGeom prst="rect">
            <a:avLst/>
          </a:prstGeom>
        </p:spPr>
        <p:txBody>
          <a:bodyPr wrap="square">
            <a:spAutoFit/>
          </a:bodyPr>
          <a:lstStyle/>
          <a:p>
            <a:r>
              <a:rPr lang="en-GB" b="1" dirty="0"/>
              <a:t>Learn more about what to do if you have experienced racist bullying including having someone to talk to:</a:t>
            </a:r>
          </a:p>
          <a:p>
            <a:endParaRPr lang="en-GB" dirty="0">
              <a:hlinkClick r:id="rId3"/>
            </a:endParaRPr>
          </a:p>
          <a:p>
            <a:r>
              <a:rPr lang="en-GB" dirty="0">
                <a:hlinkClick r:id="rId3"/>
              </a:rPr>
              <a:t>https://www.childline.org.uk/info-advice/bullying-abuse-safety/crime-law/racism-racial-bullying/</a:t>
            </a:r>
            <a:endParaRPr lang="en-GB" dirty="0"/>
          </a:p>
          <a:p>
            <a:endParaRPr lang="en-GB" dirty="0">
              <a:solidFill>
                <a:schemeClr val="bg1"/>
              </a:solidFill>
            </a:endParaRPr>
          </a:p>
          <a:p>
            <a:r>
              <a:rPr lang="en-GB" b="1" dirty="0"/>
              <a:t>There are some resources that might help you start educating yourself on the BBC Bitesize website including hearing experiences of racism. </a:t>
            </a:r>
            <a:r>
              <a:rPr lang="en-GB" u="sng" dirty="0">
                <a:hlinkClick r:id="rId4"/>
              </a:rPr>
              <a:t>https://www.bbc.co.uk/bitesize/clips/zqvnvcw</a:t>
            </a:r>
            <a:endParaRPr lang="en-GB" dirty="0"/>
          </a:p>
          <a:p>
            <a:endParaRPr lang="en-GB" dirty="0">
              <a:solidFill>
                <a:schemeClr val="bg1"/>
              </a:solidFill>
            </a:endParaRPr>
          </a:p>
          <a:p>
            <a:r>
              <a:rPr lang="en-GB" b="1" dirty="0"/>
              <a:t>The Black History Month website is a fantastic resource all year round and has a News section highlighting up to date news, views and opinions. </a:t>
            </a:r>
            <a:endParaRPr lang="en-GB" dirty="0"/>
          </a:p>
          <a:p>
            <a:r>
              <a:rPr lang="en-GB" u="sng" dirty="0">
                <a:hlinkClick r:id="rId5"/>
              </a:rPr>
              <a:t>https://www.blackhistorymonth.org.uk/section/news-views/</a:t>
            </a:r>
            <a:endParaRPr lang="en-GB" dirty="0"/>
          </a:p>
          <a:p>
            <a:endParaRPr lang="en-GB" dirty="0">
              <a:solidFill>
                <a:schemeClr val="bg1"/>
              </a:solidFill>
            </a:endParaRPr>
          </a:p>
          <a:p>
            <a:endParaRPr lang="en-GB" dirty="0">
              <a:solidFill>
                <a:schemeClr val="bg1"/>
              </a:solidFill>
            </a:endParaRPr>
          </a:p>
        </p:txBody>
      </p:sp>
      <p:pic>
        <p:nvPicPr>
          <p:cNvPr id="2050" name="Picture 2" descr="Pretending racism doesn't exist isn't working. Time to talk about bias">
            <a:extLst>
              <a:ext uri="{FF2B5EF4-FFF2-40B4-BE49-F238E27FC236}">
                <a16:creationId xmlns:a16="http://schemas.microsoft.com/office/drawing/2014/main" id="{A44261AC-C34F-4A45-9045-567E0B260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 y="1156141"/>
            <a:ext cx="4058677" cy="2272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ldline provides vital support to children in Scotland during ...">
            <a:extLst>
              <a:ext uri="{FF2B5EF4-FFF2-40B4-BE49-F238E27FC236}">
                <a16:creationId xmlns:a16="http://schemas.microsoft.com/office/drawing/2014/main" id="{9055A2C0-A48A-4BAD-B67A-0A9EC0E784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24" y="4324186"/>
            <a:ext cx="2987884" cy="1400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18D95E61-021E-4870-871C-2DFA5F0F27D6}"/>
              </a:ext>
            </a:extLst>
          </p:cNvPr>
          <p:cNvSpPr/>
          <p:nvPr/>
        </p:nvSpPr>
        <p:spPr>
          <a:xfrm>
            <a:off x="854467" y="3701690"/>
            <a:ext cx="7121246" cy="600164"/>
          </a:xfrm>
          <a:prstGeom prst="rect">
            <a:avLst/>
          </a:prstGeom>
        </p:spPr>
        <p:txBody>
          <a:bodyPr wrap="square">
            <a:spAutoFit/>
          </a:bodyPr>
          <a:lstStyle/>
          <a:p>
            <a:r>
              <a:rPr lang="en-GB" sz="3300" dirty="0">
                <a:solidFill>
                  <a:schemeClr val="bg1"/>
                </a:solidFill>
                <a:latin typeface="Impact" panose="020B0806030902050204" pitchFamily="34" charset="0"/>
              </a:rPr>
              <a:t>Need to talk?</a:t>
            </a:r>
            <a:endParaRPr lang="en-GB" sz="2400" dirty="0">
              <a:solidFill>
                <a:schemeClr val="bg1"/>
              </a:solidFill>
            </a:endParaRPr>
          </a:p>
        </p:txBody>
      </p:sp>
    </p:spTree>
    <p:extLst>
      <p:ext uri="{BB962C8B-B14F-4D97-AF65-F5344CB8AC3E}">
        <p14:creationId xmlns:p14="http://schemas.microsoft.com/office/powerpoint/2010/main" val="1779997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88C4976903E541AB7D1E613D94B0F1" ma:contentTypeVersion="13" ma:contentTypeDescription="Create a new document." ma:contentTypeScope="" ma:versionID="7dd5bbbb27f5f8757ec63ed99e0bae10">
  <xsd:schema xmlns:xsd="http://www.w3.org/2001/XMLSchema" xmlns:xs="http://www.w3.org/2001/XMLSchema" xmlns:p="http://schemas.microsoft.com/office/2006/metadata/properties" xmlns:ns3="37af3ff4-80a8-418f-9a52-e4e06faffa3f" xmlns:ns4="adc6a89d-54e9-41ab-a0ab-ba91336a010f" targetNamespace="http://schemas.microsoft.com/office/2006/metadata/properties" ma:root="true" ma:fieldsID="2a99bb3507fac5904b1ee4366e305183" ns3:_="" ns4:_="">
    <xsd:import namespace="37af3ff4-80a8-418f-9a52-e4e06faffa3f"/>
    <xsd:import namespace="adc6a89d-54e9-41ab-a0ab-ba91336a01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f4-80a8-418f-9a52-e4e06faff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c6a89d-54e9-41ab-a0ab-ba91336a01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AC99E-941E-4357-A3E9-EE486FEF04C1}">
  <ds:schemaRefs>
    <ds:schemaRef ds:uri="http://schemas.microsoft.com/sharepoint/v3/contenttype/forms"/>
  </ds:schemaRefs>
</ds:datastoreItem>
</file>

<file path=customXml/itemProps2.xml><?xml version="1.0" encoding="utf-8"?>
<ds:datastoreItem xmlns:ds="http://schemas.openxmlformats.org/officeDocument/2006/customXml" ds:itemID="{B7412661-110B-4C86-ADA7-E4C84FCC5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f4-80a8-418f-9a52-e4e06faffa3f"/>
    <ds:schemaRef ds:uri="adc6a89d-54e9-41ab-a0ab-ba91336a0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628F52-6BC5-4958-A3E4-D7A62E5BEA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660</TotalTime>
  <Words>526</Words>
  <Application>Microsoft Office PowerPoint</Application>
  <PresentationFormat>Widescreen</PresentationFormat>
  <Paragraphs>54</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Childline-Regular</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Boden</dc:creator>
  <cp:lastModifiedBy>Dave Boden</cp:lastModifiedBy>
  <cp:revision>56</cp:revision>
  <dcterms:created xsi:type="dcterms:W3CDTF">2020-03-30T13:24:15Z</dcterms:created>
  <dcterms:modified xsi:type="dcterms:W3CDTF">2020-06-07T20:17:46Z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0x010100C188C4976903E541AB7D1E613D94B0F1</vt:lpwstr>
  </property>
</Properties>
</file>