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9"/>
  </p:notesMasterIdLst>
  <p:handoutMasterIdLst>
    <p:handoutMasterId r:id="rId30"/>
  </p:handoutMasterIdLst>
  <p:sldIdLst>
    <p:sldId id="256" r:id="rId5"/>
    <p:sldId id="282" r:id="rId6"/>
    <p:sldId id="257" r:id="rId7"/>
    <p:sldId id="258" r:id="rId8"/>
    <p:sldId id="311" r:id="rId9"/>
    <p:sldId id="300" r:id="rId10"/>
    <p:sldId id="301" r:id="rId11"/>
    <p:sldId id="302" r:id="rId12"/>
    <p:sldId id="261" r:id="rId13"/>
    <p:sldId id="262" r:id="rId14"/>
    <p:sldId id="303" r:id="rId15"/>
    <p:sldId id="304" r:id="rId16"/>
    <p:sldId id="306" r:id="rId17"/>
    <p:sldId id="307" r:id="rId18"/>
    <p:sldId id="309" r:id="rId19"/>
    <p:sldId id="310" r:id="rId20"/>
    <p:sldId id="267" r:id="rId21"/>
    <p:sldId id="289" r:id="rId22"/>
    <p:sldId id="314" r:id="rId23"/>
    <p:sldId id="270" r:id="rId24"/>
    <p:sldId id="278" r:id="rId25"/>
    <p:sldId id="275" r:id="rId26"/>
    <p:sldId id="281" r:id="rId27"/>
    <p:sldId id="313" r:id="rId28"/>
  </p:sldIdLst>
  <p:sldSz cx="9144000" cy="6858000" type="screen4x3"/>
  <p:notesSz cx="6889750"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28816-627F-481B-802B-6E17F921DD57}" v="44" dt="2024-09-09T11:06:32.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355" autoAdjust="0"/>
  </p:normalViewPr>
  <p:slideViewPr>
    <p:cSldViewPr>
      <p:cViewPr varScale="1">
        <p:scale>
          <a:sx n="38" d="100"/>
          <a:sy n="38" d="100"/>
        </p:scale>
        <p:origin x="1544"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Wigston" userId="19499650-df06-4755-9f4c-cdfd6bc63d3a" providerId="ADAL" clId="{85C28816-627F-481B-802B-6E17F921DD57}"/>
    <pc:docChg chg="undo custSel addSld delSld modSld">
      <pc:chgData name="Luke Wigston" userId="19499650-df06-4755-9f4c-cdfd6bc63d3a" providerId="ADAL" clId="{85C28816-627F-481B-802B-6E17F921DD57}" dt="2024-09-09T11:06:38.353" v="1162" actId="47"/>
      <pc:docMkLst>
        <pc:docMk/>
      </pc:docMkLst>
      <pc:sldChg chg="modSp mod">
        <pc:chgData name="Luke Wigston" userId="19499650-df06-4755-9f4c-cdfd6bc63d3a" providerId="ADAL" clId="{85C28816-627F-481B-802B-6E17F921DD57}" dt="2024-09-09T09:54:20.669" v="618" actId="20577"/>
        <pc:sldMkLst>
          <pc:docMk/>
          <pc:sldMk cId="2727183050" sldId="257"/>
        </pc:sldMkLst>
        <pc:spChg chg="mod">
          <ac:chgData name="Luke Wigston" userId="19499650-df06-4755-9f4c-cdfd6bc63d3a" providerId="ADAL" clId="{85C28816-627F-481B-802B-6E17F921DD57}" dt="2024-09-09T09:54:20.669" v="618" actId="20577"/>
          <ac:spMkLst>
            <pc:docMk/>
            <pc:sldMk cId="2727183050" sldId="257"/>
            <ac:spMk id="2" creationId="{00000000-0000-0000-0000-000000000000}"/>
          </ac:spMkLst>
        </pc:spChg>
        <pc:spChg chg="mod">
          <ac:chgData name="Luke Wigston" userId="19499650-df06-4755-9f4c-cdfd6bc63d3a" providerId="ADAL" clId="{85C28816-627F-481B-802B-6E17F921DD57}" dt="2024-09-04T08:47:23.351" v="0" actId="20577"/>
          <ac:spMkLst>
            <pc:docMk/>
            <pc:sldMk cId="2727183050" sldId="257"/>
            <ac:spMk id="3" creationId="{00000000-0000-0000-0000-000000000000}"/>
          </ac:spMkLst>
        </pc:spChg>
      </pc:sldChg>
      <pc:sldChg chg="modSp">
        <pc:chgData name="Luke Wigston" userId="19499650-df06-4755-9f4c-cdfd6bc63d3a" providerId="ADAL" clId="{85C28816-627F-481B-802B-6E17F921DD57}" dt="2024-09-04T08:47:35.833" v="8" actId="313"/>
        <pc:sldMkLst>
          <pc:docMk/>
          <pc:sldMk cId="2575047114" sldId="258"/>
        </pc:sldMkLst>
        <pc:spChg chg="mod">
          <ac:chgData name="Luke Wigston" userId="19499650-df06-4755-9f4c-cdfd6bc63d3a" providerId="ADAL" clId="{85C28816-627F-481B-802B-6E17F921DD57}" dt="2024-09-04T08:47:35.833" v="8" actId="313"/>
          <ac:spMkLst>
            <pc:docMk/>
            <pc:sldMk cId="2575047114" sldId="258"/>
            <ac:spMk id="3" creationId="{00000000-0000-0000-0000-000000000000}"/>
          </ac:spMkLst>
        </pc:spChg>
      </pc:sldChg>
      <pc:sldChg chg="modSp mod">
        <pc:chgData name="Luke Wigston" userId="19499650-df06-4755-9f4c-cdfd6bc63d3a" providerId="ADAL" clId="{85C28816-627F-481B-802B-6E17F921DD57}" dt="2024-09-04T08:59:31.525" v="416" actId="27636"/>
        <pc:sldMkLst>
          <pc:docMk/>
          <pc:sldMk cId="4059941773" sldId="267"/>
        </pc:sldMkLst>
        <pc:spChg chg="mod">
          <ac:chgData name="Luke Wigston" userId="19499650-df06-4755-9f4c-cdfd6bc63d3a" providerId="ADAL" clId="{85C28816-627F-481B-802B-6E17F921DD57}" dt="2024-09-04T08:59:31.525" v="416" actId="27636"/>
          <ac:spMkLst>
            <pc:docMk/>
            <pc:sldMk cId="4059941773" sldId="267"/>
            <ac:spMk id="3" creationId="{00000000-0000-0000-0000-000000000000}"/>
          </ac:spMkLst>
        </pc:spChg>
      </pc:sldChg>
      <pc:sldChg chg="modSp">
        <pc:chgData name="Luke Wigston" userId="19499650-df06-4755-9f4c-cdfd6bc63d3a" providerId="ADAL" clId="{85C28816-627F-481B-802B-6E17F921DD57}" dt="2024-09-04T09:00:33.744" v="425" actId="6549"/>
        <pc:sldMkLst>
          <pc:docMk/>
          <pc:sldMk cId="2422045088" sldId="270"/>
        </pc:sldMkLst>
        <pc:spChg chg="mod">
          <ac:chgData name="Luke Wigston" userId="19499650-df06-4755-9f4c-cdfd6bc63d3a" providerId="ADAL" clId="{85C28816-627F-481B-802B-6E17F921DD57}" dt="2024-09-04T09:00:33.744" v="425" actId="6549"/>
          <ac:spMkLst>
            <pc:docMk/>
            <pc:sldMk cId="2422045088" sldId="270"/>
            <ac:spMk id="3" creationId="{00000000-0000-0000-0000-000000000000}"/>
          </ac:spMkLst>
        </pc:spChg>
      </pc:sldChg>
      <pc:sldChg chg="modNotesTx">
        <pc:chgData name="Luke Wigston" userId="19499650-df06-4755-9f4c-cdfd6bc63d3a" providerId="ADAL" clId="{85C28816-627F-481B-802B-6E17F921DD57}" dt="2024-09-04T09:01:37.463" v="447" actId="20577"/>
        <pc:sldMkLst>
          <pc:docMk/>
          <pc:sldMk cId="4064870164" sldId="275"/>
        </pc:sldMkLst>
      </pc:sldChg>
      <pc:sldChg chg="del">
        <pc:chgData name="Luke Wigston" userId="19499650-df06-4755-9f4c-cdfd6bc63d3a" providerId="ADAL" clId="{85C28816-627F-481B-802B-6E17F921DD57}" dt="2024-09-09T11:06:38.353" v="1162" actId="47"/>
        <pc:sldMkLst>
          <pc:docMk/>
          <pc:sldMk cId="2784307470" sldId="276"/>
        </pc:sldMkLst>
      </pc:sldChg>
      <pc:sldChg chg="modNotesTx">
        <pc:chgData name="Luke Wigston" userId="19499650-df06-4755-9f4c-cdfd6bc63d3a" providerId="ADAL" clId="{85C28816-627F-481B-802B-6E17F921DD57}" dt="2024-09-04T09:00:55.356" v="426"/>
        <pc:sldMkLst>
          <pc:docMk/>
          <pc:sldMk cId="1691770908" sldId="278"/>
        </pc:sldMkLst>
      </pc:sldChg>
      <pc:sldChg chg="add">
        <pc:chgData name="Luke Wigston" userId="19499650-df06-4755-9f4c-cdfd6bc63d3a" providerId="ADAL" clId="{85C28816-627F-481B-802B-6E17F921DD57}" dt="2024-09-09T11:06:32.575" v="1161"/>
        <pc:sldMkLst>
          <pc:docMk/>
          <pc:sldMk cId="851527046" sldId="281"/>
        </pc:sldMkLst>
      </pc:sldChg>
      <pc:sldChg chg="modSp mod">
        <pc:chgData name="Luke Wigston" userId="19499650-df06-4755-9f4c-cdfd6bc63d3a" providerId="ADAL" clId="{85C28816-627F-481B-802B-6E17F921DD57}" dt="2024-09-05T08:27:29.331" v="615" actId="113"/>
        <pc:sldMkLst>
          <pc:docMk/>
          <pc:sldMk cId="2029422548" sldId="282"/>
        </pc:sldMkLst>
        <pc:spChg chg="mod">
          <ac:chgData name="Luke Wigston" userId="19499650-df06-4755-9f4c-cdfd6bc63d3a" providerId="ADAL" clId="{85C28816-627F-481B-802B-6E17F921DD57}" dt="2024-09-05T08:27:29.331" v="615" actId="113"/>
          <ac:spMkLst>
            <pc:docMk/>
            <pc:sldMk cId="2029422548" sldId="282"/>
            <ac:spMk id="3" creationId="{00000000-0000-0000-0000-000000000000}"/>
          </ac:spMkLst>
        </pc:spChg>
      </pc:sldChg>
      <pc:sldChg chg="modAnim modNotesTx">
        <pc:chgData name="Luke Wigston" userId="19499650-df06-4755-9f4c-cdfd6bc63d3a" providerId="ADAL" clId="{85C28816-627F-481B-802B-6E17F921DD57}" dt="2024-09-09T10:00:12.989" v="619"/>
        <pc:sldMkLst>
          <pc:docMk/>
          <pc:sldMk cId="1342649793" sldId="301"/>
        </pc:sldMkLst>
      </pc:sldChg>
      <pc:sldChg chg="addSp delSp modSp mod delAnim modAnim modNotesTx">
        <pc:chgData name="Luke Wigston" userId="19499650-df06-4755-9f4c-cdfd6bc63d3a" providerId="ADAL" clId="{85C28816-627F-481B-802B-6E17F921DD57}" dt="2024-09-09T10:39:10.748" v="637" actId="12789"/>
        <pc:sldMkLst>
          <pc:docMk/>
          <pc:sldMk cId="3026153399" sldId="302"/>
        </pc:sldMkLst>
        <pc:picChg chg="add del mod">
          <ac:chgData name="Luke Wigston" userId="19499650-df06-4755-9f4c-cdfd6bc63d3a" providerId="ADAL" clId="{85C28816-627F-481B-802B-6E17F921DD57}" dt="2024-09-09T10:37:46.468" v="623" actId="478"/>
          <ac:picMkLst>
            <pc:docMk/>
            <pc:sldMk cId="3026153399" sldId="302"/>
            <ac:picMk id="2" creationId="{734136B5-696B-AE92-A0B7-6B76E12F02DE}"/>
          </ac:picMkLst>
        </pc:picChg>
        <pc:picChg chg="add del mod">
          <ac:chgData name="Luke Wigston" userId="19499650-df06-4755-9f4c-cdfd6bc63d3a" providerId="ADAL" clId="{85C28816-627F-481B-802B-6E17F921DD57}" dt="2024-09-09T10:38:33.258" v="631" actId="478"/>
          <ac:picMkLst>
            <pc:docMk/>
            <pc:sldMk cId="3026153399" sldId="302"/>
            <ac:picMk id="3" creationId="{BAA457A2-CD15-0EBC-E2AB-499BAA862920}"/>
          </ac:picMkLst>
        </pc:picChg>
        <pc:picChg chg="del">
          <ac:chgData name="Luke Wigston" userId="19499650-df06-4755-9f4c-cdfd6bc63d3a" providerId="ADAL" clId="{85C28816-627F-481B-802B-6E17F921DD57}" dt="2024-09-04T08:48:44.638" v="53" actId="478"/>
          <ac:picMkLst>
            <pc:docMk/>
            <pc:sldMk cId="3026153399" sldId="302"/>
            <ac:picMk id="4" creationId="{750EE99A-030B-4BA1-BF64-42BBE6C0E700}"/>
          </ac:picMkLst>
        </pc:picChg>
        <pc:picChg chg="add mod">
          <ac:chgData name="Luke Wigston" userId="19499650-df06-4755-9f4c-cdfd6bc63d3a" providerId="ADAL" clId="{85C28816-627F-481B-802B-6E17F921DD57}" dt="2024-09-09T10:39:10.748" v="637" actId="12789"/>
          <ac:picMkLst>
            <pc:docMk/>
            <pc:sldMk cId="3026153399" sldId="302"/>
            <ac:picMk id="4" creationId="{B241986A-A455-F892-B752-8B935CFBA819}"/>
          </ac:picMkLst>
        </pc:picChg>
      </pc:sldChg>
      <pc:sldChg chg="modSp mod modAnim modNotesTx">
        <pc:chgData name="Luke Wigston" userId="19499650-df06-4755-9f4c-cdfd6bc63d3a" providerId="ADAL" clId="{85C28816-627F-481B-802B-6E17F921DD57}" dt="2024-09-09T10:41:43.448" v="646" actId="27636"/>
        <pc:sldMkLst>
          <pc:docMk/>
          <pc:sldMk cId="133661848" sldId="303"/>
        </pc:sldMkLst>
        <pc:spChg chg="mod">
          <ac:chgData name="Luke Wigston" userId="19499650-df06-4755-9f4c-cdfd6bc63d3a" providerId="ADAL" clId="{85C28816-627F-481B-802B-6E17F921DD57}" dt="2024-09-09T10:41:43.448" v="646" actId="27636"/>
          <ac:spMkLst>
            <pc:docMk/>
            <pc:sldMk cId="133661848" sldId="303"/>
            <ac:spMk id="3" creationId="{23D97206-F6AC-479A-8F1B-B2932B187ECA}"/>
          </ac:spMkLst>
        </pc:spChg>
      </pc:sldChg>
      <pc:sldChg chg="modSp">
        <pc:chgData name="Luke Wigston" userId="19499650-df06-4755-9f4c-cdfd6bc63d3a" providerId="ADAL" clId="{85C28816-627F-481B-802B-6E17F921DD57}" dt="2024-09-09T10:41:32.357" v="641" actId="20577"/>
        <pc:sldMkLst>
          <pc:docMk/>
          <pc:sldMk cId="378621869" sldId="304"/>
        </pc:sldMkLst>
        <pc:spChg chg="mod">
          <ac:chgData name="Luke Wigston" userId="19499650-df06-4755-9f4c-cdfd6bc63d3a" providerId="ADAL" clId="{85C28816-627F-481B-802B-6E17F921DD57}" dt="2024-09-09T10:41:32.357" v="641" actId="20577"/>
          <ac:spMkLst>
            <pc:docMk/>
            <pc:sldMk cId="378621869" sldId="304"/>
            <ac:spMk id="3" creationId="{CAC85A5C-E3E8-48E7-B812-7110DB61FB76}"/>
          </ac:spMkLst>
        </pc:spChg>
      </pc:sldChg>
      <pc:sldChg chg="addSp delSp modSp mod delAnim modAnim modNotesTx">
        <pc:chgData name="Luke Wigston" userId="19499650-df06-4755-9f4c-cdfd6bc63d3a" providerId="ADAL" clId="{85C28816-627F-481B-802B-6E17F921DD57}" dt="2024-09-09T10:57:59.639" v="1095" actId="20577"/>
        <pc:sldMkLst>
          <pc:docMk/>
          <pc:sldMk cId="3275363929" sldId="306"/>
        </pc:sldMkLst>
        <pc:spChg chg="mod">
          <ac:chgData name="Luke Wigston" userId="19499650-df06-4755-9f4c-cdfd6bc63d3a" providerId="ADAL" clId="{85C28816-627F-481B-802B-6E17F921DD57}" dt="2024-09-09T10:51:36.732" v="685" actId="20577"/>
          <ac:spMkLst>
            <pc:docMk/>
            <pc:sldMk cId="3275363929" sldId="306"/>
            <ac:spMk id="5" creationId="{522FFBF8-AFDF-4C57-8BF4-2EF33E99A5C3}"/>
          </ac:spMkLst>
        </pc:spChg>
        <pc:picChg chg="add del mod">
          <ac:chgData name="Luke Wigston" userId="19499650-df06-4755-9f4c-cdfd6bc63d3a" providerId="ADAL" clId="{85C28816-627F-481B-802B-6E17F921DD57}" dt="2024-09-09T10:51:03.882" v="650" actId="478"/>
          <ac:picMkLst>
            <pc:docMk/>
            <pc:sldMk cId="3275363929" sldId="306"/>
            <ac:picMk id="2" creationId="{AB9AE90A-A233-A3D0-320E-244F7F4BC6EC}"/>
          </ac:picMkLst>
        </pc:picChg>
        <pc:picChg chg="add mod">
          <ac:chgData name="Luke Wigston" userId="19499650-df06-4755-9f4c-cdfd6bc63d3a" providerId="ADAL" clId="{85C28816-627F-481B-802B-6E17F921DD57}" dt="2024-09-09T10:51:19.602" v="653" actId="1076"/>
          <ac:picMkLst>
            <pc:docMk/>
            <pc:sldMk cId="3275363929" sldId="306"/>
            <ac:picMk id="3" creationId="{4052ADE1-F1F0-BD51-0DE3-6F5B5DBC00B7}"/>
          </ac:picMkLst>
        </pc:picChg>
        <pc:picChg chg="del">
          <ac:chgData name="Luke Wigston" userId="19499650-df06-4755-9f4c-cdfd6bc63d3a" providerId="ADAL" clId="{85C28816-627F-481B-802B-6E17F921DD57}" dt="2024-09-04T08:50:56.066" v="138" actId="478"/>
          <ac:picMkLst>
            <pc:docMk/>
            <pc:sldMk cId="3275363929" sldId="306"/>
            <ac:picMk id="4" creationId="{D23ABCD5-B993-4060-AC2E-C47250D5E45A}"/>
          </ac:picMkLst>
        </pc:picChg>
      </pc:sldChg>
      <pc:sldChg chg="modSp modAnim modNotesTx">
        <pc:chgData name="Luke Wigston" userId="19499650-df06-4755-9f4c-cdfd6bc63d3a" providerId="ADAL" clId="{85C28816-627F-481B-802B-6E17F921DD57}" dt="2024-09-09T10:58:45.845" v="1160" actId="20577"/>
        <pc:sldMkLst>
          <pc:docMk/>
          <pc:sldMk cId="3937529912" sldId="307"/>
        </pc:sldMkLst>
        <pc:spChg chg="mod">
          <ac:chgData name="Luke Wigston" userId="19499650-df06-4755-9f4c-cdfd6bc63d3a" providerId="ADAL" clId="{85C28816-627F-481B-802B-6E17F921DD57}" dt="2024-09-04T08:53:00.330" v="160" actId="20577"/>
          <ac:spMkLst>
            <pc:docMk/>
            <pc:sldMk cId="3937529912" sldId="307"/>
            <ac:spMk id="12" creationId="{9BD166AE-C604-4359-9C78-302913CF845C}"/>
          </ac:spMkLst>
        </pc:spChg>
      </pc:sldChg>
      <pc:sldChg chg="modNotesTx">
        <pc:chgData name="Luke Wigston" userId="19499650-df06-4755-9f4c-cdfd6bc63d3a" providerId="ADAL" clId="{85C28816-627F-481B-802B-6E17F921DD57}" dt="2024-09-04T08:56:54.834" v="405" actId="20577"/>
        <pc:sldMkLst>
          <pc:docMk/>
          <pc:sldMk cId="1898360673" sldId="309"/>
        </pc:sldMkLst>
      </pc:sldChg>
      <pc:sldChg chg="addSp delSp modSp mod delAnim modAnim modNotesTx">
        <pc:chgData name="Luke Wigston" userId="19499650-df06-4755-9f4c-cdfd6bc63d3a" providerId="ADAL" clId="{85C28816-627F-481B-802B-6E17F921DD57}" dt="2024-09-04T08:57:58.920" v="414" actId="1076"/>
        <pc:sldMkLst>
          <pc:docMk/>
          <pc:sldMk cId="605548251" sldId="310"/>
        </pc:sldMkLst>
        <pc:picChg chg="add mod">
          <ac:chgData name="Luke Wigston" userId="19499650-df06-4755-9f4c-cdfd6bc63d3a" providerId="ADAL" clId="{85C28816-627F-481B-802B-6E17F921DD57}" dt="2024-09-04T08:57:58.920" v="414" actId="1076"/>
          <ac:picMkLst>
            <pc:docMk/>
            <pc:sldMk cId="605548251" sldId="310"/>
            <ac:picMk id="2" creationId="{E056BE67-4778-C875-923B-629BC47BF352}"/>
          </ac:picMkLst>
        </pc:picChg>
        <pc:picChg chg="del">
          <ac:chgData name="Luke Wigston" userId="19499650-df06-4755-9f4c-cdfd6bc63d3a" providerId="ADAL" clId="{85C28816-627F-481B-802B-6E17F921DD57}" dt="2024-09-04T08:57:46.589" v="410" actId="478"/>
          <ac:picMkLst>
            <pc:docMk/>
            <pc:sldMk cId="605548251" sldId="310"/>
            <ac:picMk id="4" creationId="{92C52AD4-5AC2-49E8-9ED1-2C9EC8E13B43}"/>
          </ac:picMkLst>
        </pc:picChg>
      </pc:sldChg>
      <pc:sldChg chg="modNotesTx">
        <pc:chgData name="Luke Wigston" userId="19499650-df06-4755-9f4c-cdfd6bc63d3a" providerId="ADAL" clId="{85C28816-627F-481B-802B-6E17F921DD57}" dt="2024-09-04T09:05:17.038" v="460" actId="20577"/>
        <pc:sldMkLst>
          <pc:docMk/>
          <pc:sldMk cId="1043982217" sldId="311"/>
        </pc:sldMkLst>
      </pc:sldChg>
      <pc:sldChg chg="del">
        <pc:chgData name="Luke Wigston" userId="19499650-df06-4755-9f4c-cdfd6bc63d3a" providerId="ADAL" clId="{85C28816-627F-481B-802B-6E17F921DD57}" dt="2024-09-05T08:27:40.831" v="616" actId="47"/>
        <pc:sldMkLst>
          <pc:docMk/>
          <pc:sldMk cId="2338706168" sldId="312"/>
        </pc:sldMkLst>
      </pc:sldChg>
      <pc:sldChg chg="modNotesTx">
        <pc:chgData name="Luke Wigston" userId="19499650-df06-4755-9f4c-cdfd6bc63d3a" providerId="ADAL" clId="{85C28816-627F-481B-802B-6E17F921DD57}" dt="2024-09-04T09:01:14.124" v="440" actId="20577"/>
        <pc:sldMkLst>
          <pc:docMk/>
          <pc:sldMk cId="2644080786" sldId="313"/>
        </pc:sldMkLst>
      </pc:sldChg>
      <pc:sldChg chg="modSp mod">
        <pc:chgData name="Luke Wigston" userId="19499650-df06-4755-9f4c-cdfd6bc63d3a" providerId="ADAL" clId="{85C28816-627F-481B-802B-6E17F921DD57}" dt="2024-09-04T09:00:22.333" v="418" actId="20577"/>
        <pc:sldMkLst>
          <pc:docMk/>
          <pc:sldMk cId="1317604430" sldId="314"/>
        </pc:sldMkLst>
        <pc:spChg chg="mod">
          <ac:chgData name="Luke Wigston" userId="19499650-df06-4755-9f4c-cdfd6bc63d3a" providerId="ADAL" clId="{85C28816-627F-481B-802B-6E17F921DD57}" dt="2024-09-04T09:00:22.333" v="418" actId="20577"/>
          <ac:spMkLst>
            <pc:docMk/>
            <pc:sldMk cId="1317604430" sldId="314"/>
            <ac:spMk id="2" creationId="{144AEFFC-5D5C-424A-9DD5-AD12F7C85ECE}"/>
          </ac:spMkLst>
        </pc:spChg>
      </pc:sldChg>
      <pc:sldChg chg="modSp add del mod">
        <pc:chgData name="Luke Wigston" userId="19499650-df06-4755-9f4c-cdfd6bc63d3a" providerId="ADAL" clId="{85C28816-627F-481B-802B-6E17F921DD57}" dt="2024-09-05T08:27:44.422" v="617" actId="47"/>
        <pc:sldMkLst>
          <pc:docMk/>
          <pc:sldMk cId="2694996018" sldId="315"/>
        </pc:sldMkLst>
        <pc:spChg chg="mod">
          <ac:chgData name="Luke Wigston" userId="19499650-df06-4755-9f4c-cdfd6bc63d3a" providerId="ADAL" clId="{85C28816-627F-481B-802B-6E17F921DD57}" dt="2024-09-04T09:02:03.498" v="459" actId="20577"/>
          <ac:spMkLst>
            <pc:docMk/>
            <pc:sldMk cId="2694996018" sldId="315"/>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5558" cy="500936"/>
          </a:xfrm>
          <a:prstGeom prst="rect">
            <a:avLst/>
          </a:prstGeom>
        </p:spPr>
        <p:txBody>
          <a:bodyPr vert="horz" lIns="94229" tIns="47114" rIns="94229" bIns="47114" rtlCol="0"/>
          <a:lstStyle>
            <a:lvl1pPr algn="l">
              <a:defRPr sz="1200"/>
            </a:lvl1pPr>
          </a:lstStyle>
          <a:p>
            <a:endParaRPr lang="en-GB" dirty="0"/>
          </a:p>
        </p:txBody>
      </p:sp>
      <p:sp>
        <p:nvSpPr>
          <p:cNvPr id="3" name="Date Placeholder 2"/>
          <p:cNvSpPr>
            <a:spLocks noGrp="1"/>
          </p:cNvSpPr>
          <p:nvPr>
            <p:ph type="dt" sz="quarter" idx="1"/>
          </p:nvPr>
        </p:nvSpPr>
        <p:spPr>
          <a:xfrm>
            <a:off x="3902599" y="0"/>
            <a:ext cx="2985558" cy="500936"/>
          </a:xfrm>
          <a:prstGeom prst="rect">
            <a:avLst/>
          </a:prstGeom>
        </p:spPr>
        <p:txBody>
          <a:bodyPr vert="horz" lIns="94229" tIns="47114" rIns="94229" bIns="47114" rtlCol="0"/>
          <a:lstStyle>
            <a:lvl1pPr algn="r">
              <a:defRPr sz="1200"/>
            </a:lvl1pPr>
          </a:lstStyle>
          <a:p>
            <a:fld id="{2A25A71D-21E2-4A10-B03F-58A377CA6CFE}" type="datetimeFigureOut">
              <a:rPr lang="en-GB" smtClean="0"/>
              <a:t>09/09/2024</a:t>
            </a:fld>
            <a:endParaRPr lang="en-GB" dirty="0"/>
          </a:p>
        </p:txBody>
      </p:sp>
      <p:sp>
        <p:nvSpPr>
          <p:cNvPr id="4" name="Footer Placeholder 3"/>
          <p:cNvSpPr>
            <a:spLocks noGrp="1"/>
          </p:cNvSpPr>
          <p:nvPr>
            <p:ph type="ftr" sz="quarter" idx="2"/>
          </p:nvPr>
        </p:nvSpPr>
        <p:spPr>
          <a:xfrm>
            <a:off x="2" y="9516039"/>
            <a:ext cx="2985558" cy="500936"/>
          </a:xfrm>
          <a:prstGeom prst="rect">
            <a:avLst/>
          </a:prstGeom>
        </p:spPr>
        <p:txBody>
          <a:bodyPr vert="horz" lIns="94229" tIns="47114" rIns="94229" bIns="47114" rtlCol="0" anchor="b"/>
          <a:lstStyle>
            <a:lvl1pPr algn="l">
              <a:defRPr sz="1200"/>
            </a:lvl1pPr>
          </a:lstStyle>
          <a:p>
            <a:endParaRPr lang="en-GB" dirty="0"/>
          </a:p>
        </p:txBody>
      </p:sp>
      <p:sp>
        <p:nvSpPr>
          <p:cNvPr id="5" name="Slide Number Placeholder 4"/>
          <p:cNvSpPr>
            <a:spLocks noGrp="1"/>
          </p:cNvSpPr>
          <p:nvPr>
            <p:ph type="sldNum" sz="quarter" idx="3"/>
          </p:nvPr>
        </p:nvSpPr>
        <p:spPr>
          <a:xfrm>
            <a:off x="3902599" y="9516039"/>
            <a:ext cx="2985558" cy="500936"/>
          </a:xfrm>
          <a:prstGeom prst="rect">
            <a:avLst/>
          </a:prstGeom>
        </p:spPr>
        <p:txBody>
          <a:bodyPr vert="horz" lIns="94229" tIns="47114" rIns="94229" bIns="47114" rtlCol="0" anchor="b"/>
          <a:lstStyle>
            <a:lvl1pPr algn="r">
              <a:defRPr sz="1200"/>
            </a:lvl1pPr>
          </a:lstStyle>
          <a:p>
            <a:fld id="{E89FEDC4-3074-4A75-BC5D-CC9DCF2D491D}" type="slidenum">
              <a:rPr lang="en-GB" smtClean="0"/>
              <a:t>‹#›</a:t>
            </a:fld>
            <a:endParaRPr lang="en-GB" dirty="0"/>
          </a:p>
        </p:txBody>
      </p:sp>
    </p:spTree>
    <p:extLst>
      <p:ext uri="{BB962C8B-B14F-4D97-AF65-F5344CB8AC3E}">
        <p14:creationId xmlns:p14="http://schemas.microsoft.com/office/powerpoint/2010/main" val="22565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5558" cy="500936"/>
          </a:xfrm>
          <a:prstGeom prst="rect">
            <a:avLst/>
          </a:prstGeom>
        </p:spPr>
        <p:txBody>
          <a:bodyPr vert="horz" lIns="94229" tIns="47114" rIns="94229" bIns="47114" rtlCol="0"/>
          <a:lstStyle>
            <a:lvl1pPr algn="l">
              <a:defRPr sz="1200"/>
            </a:lvl1pPr>
          </a:lstStyle>
          <a:p>
            <a:endParaRPr lang="en-GB" dirty="0"/>
          </a:p>
        </p:txBody>
      </p:sp>
      <p:sp>
        <p:nvSpPr>
          <p:cNvPr id="3" name="Date Placeholder 2"/>
          <p:cNvSpPr>
            <a:spLocks noGrp="1"/>
          </p:cNvSpPr>
          <p:nvPr>
            <p:ph type="dt" idx="1"/>
          </p:nvPr>
        </p:nvSpPr>
        <p:spPr>
          <a:xfrm>
            <a:off x="3902599" y="0"/>
            <a:ext cx="2985558" cy="500936"/>
          </a:xfrm>
          <a:prstGeom prst="rect">
            <a:avLst/>
          </a:prstGeom>
        </p:spPr>
        <p:txBody>
          <a:bodyPr vert="horz" lIns="94229" tIns="47114" rIns="94229" bIns="47114" rtlCol="0"/>
          <a:lstStyle>
            <a:lvl1pPr algn="r">
              <a:defRPr sz="1200"/>
            </a:lvl1pPr>
          </a:lstStyle>
          <a:p>
            <a:fld id="{49CE2E21-0BBF-46F3-A0FC-7C8EE82F30ED}" type="datetimeFigureOut">
              <a:rPr lang="en-GB" smtClean="0"/>
              <a:t>09/09/2024</a:t>
            </a:fld>
            <a:endParaRPr lang="en-GB" dirty="0"/>
          </a:p>
        </p:txBody>
      </p:sp>
      <p:sp>
        <p:nvSpPr>
          <p:cNvPr id="4" name="Slide Image Placeholder 3"/>
          <p:cNvSpPr>
            <a:spLocks noGrp="1" noRot="1" noChangeAspect="1"/>
          </p:cNvSpPr>
          <p:nvPr>
            <p:ph type="sldImg" idx="2"/>
          </p:nvPr>
        </p:nvSpPr>
        <p:spPr>
          <a:xfrm>
            <a:off x="941388" y="752475"/>
            <a:ext cx="5006975" cy="3756025"/>
          </a:xfrm>
          <a:prstGeom prst="rect">
            <a:avLst/>
          </a:prstGeom>
          <a:noFill/>
          <a:ln w="12700">
            <a:solidFill>
              <a:prstClr val="black"/>
            </a:solidFill>
          </a:ln>
        </p:spPr>
        <p:txBody>
          <a:bodyPr vert="horz" lIns="94229" tIns="47114" rIns="94229" bIns="47114" rtlCol="0" anchor="ctr"/>
          <a:lstStyle/>
          <a:p>
            <a:endParaRPr lang="en-GB" dirty="0"/>
          </a:p>
        </p:txBody>
      </p:sp>
      <p:sp>
        <p:nvSpPr>
          <p:cNvPr id="5" name="Notes Placeholder 4"/>
          <p:cNvSpPr>
            <a:spLocks noGrp="1"/>
          </p:cNvSpPr>
          <p:nvPr>
            <p:ph type="body" sz="quarter" idx="3"/>
          </p:nvPr>
        </p:nvSpPr>
        <p:spPr>
          <a:xfrm>
            <a:off x="688975" y="4758889"/>
            <a:ext cx="5511800" cy="4508421"/>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516039"/>
            <a:ext cx="2985558" cy="500936"/>
          </a:xfrm>
          <a:prstGeom prst="rect">
            <a:avLst/>
          </a:prstGeom>
        </p:spPr>
        <p:txBody>
          <a:bodyPr vert="horz" lIns="94229" tIns="47114" rIns="94229" bIns="47114"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02599" y="9516039"/>
            <a:ext cx="2985558" cy="500936"/>
          </a:xfrm>
          <a:prstGeom prst="rect">
            <a:avLst/>
          </a:prstGeom>
        </p:spPr>
        <p:txBody>
          <a:bodyPr vert="horz" lIns="94229" tIns="47114" rIns="94229" bIns="47114" rtlCol="0" anchor="b"/>
          <a:lstStyle>
            <a:lvl1pPr algn="r">
              <a:defRPr sz="1200"/>
            </a:lvl1pPr>
          </a:lstStyle>
          <a:p>
            <a:fld id="{FFE35332-6863-47E3-AC27-65121DC48FE9}" type="slidenum">
              <a:rPr lang="en-GB" smtClean="0"/>
              <a:t>‹#›</a:t>
            </a:fld>
            <a:endParaRPr lang="en-GB" dirty="0"/>
          </a:p>
        </p:txBody>
      </p:sp>
    </p:spTree>
    <p:extLst>
      <p:ext uri="{BB962C8B-B14F-4D97-AF65-F5344CB8AC3E}">
        <p14:creationId xmlns:p14="http://schemas.microsoft.com/office/powerpoint/2010/main" val="3709101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Welcome everyone and introduce the training about the Tranquility Abundant Life course - created by Reality Youth Project that we have use of</a:t>
            </a:r>
          </a:p>
          <a:p>
            <a:endParaRPr lang="en-GB" sz="1200" dirty="0"/>
          </a:p>
        </p:txBody>
      </p:sp>
      <p:sp>
        <p:nvSpPr>
          <p:cNvPr id="4" name="Slide Number Placeholder 3"/>
          <p:cNvSpPr>
            <a:spLocks noGrp="1"/>
          </p:cNvSpPr>
          <p:nvPr>
            <p:ph type="sldNum" sz="quarter" idx="5"/>
          </p:nvPr>
        </p:nvSpPr>
        <p:spPr/>
        <p:txBody>
          <a:bodyPr/>
          <a:lstStyle/>
          <a:p>
            <a:fld id="{FFE35332-6863-47E3-AC27-65121DC48FE9}" type="slidenum">
              <a:rPr lang="en-GB" smtClean="0"/>
              <a:t>1</a:t>
            </a:fld>
            <a:endParaRPr lang="en-GB" dirty="0"/>
          </a:p>
        </p:txBody>
      </p:sp>
    </p:spTree>
    <p:extLst>
      <p:ext uri="{BB962C8B-B14F-4D97-AF65-F5344CB8AC3E}">
        <p14:creationId xmlns:p14="http://schemas.microsoft.com/office/powerpoint/2010/main" val="1749090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End this by saying that if anyone needs a moment or would like to step outside then that is absolutely fine</a:t>
            </a:r>
          </a:p>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4</a:t>
            </a:fld>
            <a:endParaRPr lang="en-GB" dirty="0"/>
          </a:p>
        </p:txBody>
      </p:sp>
    </p:spTree>
    <p:extLst>
      <p:ext uri="{BB962C8B-B14F-4D97-AF65-F5344CB8AC3E}">
        <p14:creationId xmlns:p14="http://schemas.microsoft.com/office/powerpoint/2010/main" val="1637676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5</a:t>
            </a:fld>
            <a:endParaRPr lang="en-GB" dirty="0"/>
          </a:p>
        </p:txBody>
      </p:sp>
    </p:spTree>
    <p:extLst>
      <p:ext uri="{BB962C8B-B14F-4D97-AF65-F5344CB8AC3E}">
        <p14:creationId xmlns:p14="http://schemas.microsoft.com/office/powerpoint/2010/main" val="508510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experts tell us… everyone is effected my anxiety at some point in their lives.</a:t>
            </a:r>
          </a:p>
        </p:txBody>
      </p:sp>
      <p:sp>
        <p:nvSpPr>
          <p:cNvPr id="4" name="Slide Number Placeholder 3"/>
          <p:cNvSpPr>
            <a:spLocks noGrp="1"/>
          </p:cNvSpPr>
          <p:nvPr>
            <p:ph type="sldNum" sz="quarter" idx="5"/>
          </p:nvPr>
        </p:nvSpPr>
        <p:spPr/>
        <p:txBody>
          <a:bodyPr/>
          <a:lstStyle/>
          <a:p>
            <a:fld id="{4C393C7B-6AA3-47FA-85ED-AA30069F2724}" type="slidenum">
              <a:rPr lang="en-GB" smtClean="0"/>
              <a:t>6</a:t>
            </a:fld>
            <a:endParaRPr lang="en-GB" dirty="0"/>
          </a:p>
        </p:txBody>
      </p:sp>
    </p:spTree>
    <p:extLst>
      <p:ext uri="{BB962C8B-B14F-4D97-AF65-F5344CB8AC3E}">
        <p14:creationId xmlns:p14="http://schemas.microsoft.com/office/powerpoint/2010/main" val="1735190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would people describe anxiety?</a:t>
            </a:r>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7</a:t>
            </a:fld>
            <a:endParaRPr lang="en-GB" dirty="0"/>
          </a:p>
        </p:txBody>
      </p:sp>
    </p:spTree>
    <p:extLst>
      <p:ext uri="{BB962C8B-B14F-4D97-AF65-F5344CB8AC3E}">
        <p14:creationId xmlns:p14="http://schemas.microsoft.com/office/powerpoint/2010/main" val="1214529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Fight Flight Freeze</a:t>
            </a:r>
          </a:p>
          <a:p>
            <a:endParaRPr lang="en-GB" dirty="0"/>
          </a:p>
          <a:p>
            <a:r>
              <a:rPr lang="en-GB" dirty="0"/>
              <a:t>Often when faced with anxiety we do one of three things, fight, flight or freeze - lets watch this</a:t>
            </a:r>
          </a:p>
          <a:p>
            <a:endParaRPr lang="en-GB" dirty="0"/>
          </a:p>
          <a:p>
            <a:r>
              <a:rPr lang="en-GB" dirty="0"/>
              <a:t>https://www.youtube.com/watch?v=r3m-h-GV-n8</a:t>
            </a:r>
          </a:p>
        </p:txBody>
      </p:sp>
      <p:sp>
        <p:nvSpPr>
          <p:cNvPr id="4" name="Slide Number Placeholder 3"/>
          <p:cNvSpPr>
            <a:spLocks noGrp="1"/>
          </p:cNvSpPr>
          <p:nvPr>
            <p:ph type="sldNum" sz="quarter" idx="5"/>
          </p:nvPr>
        </p:nvSpPr>
        <p:spPr/>
        <p:txBody>
          <a:bodyPr/>
          <a:lstStyle/>
          <a:p>
            <a:fld id="{FFE35332-6863-47E3-AC27-65121DC48FE9}" type="slidenum">
              <a:rPr lang="en-GB" smtClean="0"/>
              <a:t>8</a:t>
            </a:fld>
            <a:endParaRPr lang="en-GB" dirty="0"/>
          </a:p>
        </p:txBody>
      </p:sp>
    </p:spTree>
    <p:extLst>
      <p:ext uri="{BB962C8B-B14F-4D97-AF65-F5344CB8AC3E}">
        <p14:creationId xmlns:p14="http://schemas.microsoft.com/office/powerpoint/2010/main" val="3753444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Matching game</a:t>
            </a:r>
            <a:endParaRPr lang="en-GB" dirty="0"/>
          </a:p>
        </p:txBody>
      </p:sp>
      <p:sp>
        <p:nvSpPr>
          <p:cNvPr id="4" name="Slide Number Placeholder 3"/>
          <p:cNvSpPr>
            <a:spLocks noGrp="1"/>
          </p:cNvSpPr>
          <p:nvPr>
            <p:ph type="sldNum" sz="quarter" idx="5"/>
          </p:nvPr>
        </p:nvSpPr>
        <p:spPr/>
        <p:txBody>
          <a:bodyPr/>
          <a:lstStyle/>
          <a:p>
            <a:fld id="{4C393C7B-6AA3-47FA-85ED-AA30069F2724}" type="slidenum">
              <a:rPr lang="en-GB" smtClean="0"/>
              <a:t>9</a:t>
            </a:fld>
            <a:endParaRPr lang="en-GB" dirty="0"/>
          </a:p>
        </p:txBody>
      </p:sp>
    </p:spTree>
    <p:extLst>
      <p:ext uri="{BB962C8B-B14F-4D97-AF65-F5344CB8AC3E}">
        <p14:creationId xmlns:p14="http://schemas.microsoft.com/office/powerpoint/2010/main" val="985545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393C7B-6AA3-47FA-85ED-AA30069F272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476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groups write down a few or shout out</a:t>
            </a:r>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11</a:t>
            </a:fld>
            <a:endParaRPr lang="en-GB" dirty="0"/>
          </a:p>
        </p:txBody>
      </p:sp>
    </p:spTree>
    <p:extLst>
      <p:ext uri="{BB962C8B-B14F-4D97-AF65-F5344CB8AC3E}">
        <p14:creationId xmlns:p14="http://schemas.microsoft.com/office/powerpoint/2010/main" val="1825481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Physical</a:t>
            </a:r>
          </a:p>
          <a:p>
            <a:r>
              <a:rPr lang="en-GB" dirty="0"/>
              <a:t>Emotional</a:t>
            </a:r>
          </a:p>
          <a:p>
            <a:r>
              <a:rPr lang="en-GB" dirty="0"/>
              <a:t>Social</a:t>
            </a:r>
          </a:p>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12</a:t>
            </a:fld>
            <a:endParaRPr lang="en-GB" dirty="0"/>
          </a:p>
        </p:txBody>
      </p:sp>
    </p:spTree>
    <p:extLst>
      <p:ext uri="{BB962C8B-B14F-4D97-AF65-F5344CB8AC3E}">
        <p14:creationId xmlns:p14="http://schemas.microsoft.com/office/powerpoint/2010/main" val="857335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these questions before you watch the video</a:t>
            </a:r>
          </a:p>
          <a:p>
            <a:endParaRPr lang="en-GB" dirty="0"/>
          </a:p>
          <a:p>
            <a:r>
              <a:rPr lang="en-GB" dirty="0"/>
              <a:t>How would you describe Maddie’s life? Step-Dad / Mum leaving / Big house / friends / etc</a:t>
            </a:r>
          </a:p>
          <a:p>
            <a:r>
              <a:rPr lang="en-GB" dirty="0"/>
              <a:t>What things are causing her anxiety?</a:t>
            </a:r>
          </a:p>
          <a:p>
            <a:r>
              <a:rPr lang="en-GB" dirty="0"/>
              <a:t>How is she dealing with that?</a:t>
            </a:r>
          </a:p>
          <a:p>
            <a:endParaRPr lang="en-GB" dirty="0"/>
          </a:p>
          <a:p>
            <a:r>
              <a:rPr lang="en-GB" dirty="0"/>
              <a:t>Feedback on those questions</a:t>
            </a:r>
          </a:p>
          <a:p>
            <a:endParaRPr lang="en-GB" dirty="0"/>
          </a:p>
          <a:p>
            <a:r>
              <a:rPr lang="en-GB" dirty="0"/>
              <a:t>https://www.youtube.com/watch?v=mRqR4mOC4gc&amp;t=5s</a:t>
            </a:r>
          </a:p>
        </p:txBody>
      </p:sp>
      <p:sp>
        <p:nvSpPr>
          <p:cNvPr id="4" name="Slide Number Placeholder 3"/>
          <p:cNvSpPr>
            <a:spLocks noGrp="1"/>
          </p:cNvSpPr>
          <p:nvPr>
            <p:ph type="sldNum" sz="quarter" idx="5"/>
          </p:nvPr>
        </p:nvSpPr>
        <p:spPr/>
        <p:txBody>
          <a:bodyPr/>
          <a:lstStyle/>
          <a:p>
            <a:fld id="{FFE35332-6863-47E3-AC27-65121DC48FE9}" type="slidenum">
              <a:rPr lang="en-GB" smtClean="0"/>
              <a:t>13</a:t>
            </a:fld>
            <a:endParaRPr lang="en-GB" dirty="0"/>
          </a:p>
        </p:txBody>
      </p:sp>
    </p:spTree>
    <p:extLst>
      <p:ext uri="{BB962C8B-B14F-4D97-AF65-F5344CB8AC3E}">
        <p14:creationId xmlns:p14="http://schemas.microsoft.com/office/powerpoint/2010/main" val="62668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young person, how could you help manage their anxiety?</a:t>
            </a:r>
          </a:p>
          <a:p>
            <a:endParaRPr lang="en-US" dirty="0"/>
          </a:p>
          <a:p>
            <a:r>
              <a:rPr lang="en-US" dirty="0"/>
              <a:t>In groups write down a few or shout out</a:t>
            </a:r>
          </a:p>
          <a:p>
            <a:endParaRPr lang="en-US" dirty="0"/>
          </a:p>
          <a:p>
            <a:r>
              <a:rPr lang="en-GB" dirty="0"/>
              <a:t>https://www.youngminds.org.uk/professional/spotlight-stories/my-advice-for-supporting-an-anxious-young-person/</a:t>
            </a:r>
          </a:p>
        </p:txBody>
      </p:sp>
      <p:sp>
        <p:nvSpPr>
          <p:cNvPr id="4" name="Slide Number Placeholder 3"/>
          <p:cNvSpPr>
            <a:spLocks noGrp="1"/>
          </p:cNvSpPr>
          <p:nvPr>
            <p:ph type="sldNum" sz="quarter" idx="5"/>
          </p:nvPr>
        </p:nvSpPr>
        <p:spPr/>
        <p:txBody>
          <a:bodyPr/>
          <a:lstStyle/>
          <a:p>
            <a:fld id="{FFE35332-6863-47E3-AC27-65121DC48FE9}" type="slidenum">
              <a:rPr lang="en-GB" smtClean="0"/>
              <a:t>14</a:t>
            </a:fld>
            <a:endParaRPr lang="en-GB" dirty="0"/>
          </a:p>
        </p:txBody>
      </p:sp>
    </p:spTree>
    <p:extLst>
      <p:ext uri="{BB962C8B-B14F-4D97-AF65-F5344CB8AC3E}">
        <p14:creationId xmlns:p14="http://schemas.microsoft.com/office/powerpoint/2010/main" val="2255949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GF we are all Christians and we all know Jesus has the power to help us in all circumstances and anxiety is no different</a:t>
            </a:r>
          </a:p>
          <a:p>
            <a:endParaRPr lang="en-US" dirty="0"/>
          </a:p>
          <a:p>
            <a:r>
              <a:rPr lang="en-US" dirty="0"/>
              <a:t>Working in pairs, how might Jesus be able to help young people discover hope, find peace and experience joy?</a:t>
            </a:r>
          </a:p>
          <a:p>
            <a:pPr algn="l"/>
            <a:r>
              <a:rPr lang="en-US" b="0" i="0" dirty="0">
                <a:solidFill>
                  <a:srgbClr val="222222"/>
                </a:solidFill>
                <a:effectLst/>
                <a:latin typeface="Arial" panose="020B0604020202020204" pitchFamily="34" charset="0"/>
              </a:rPr>
              <a:t> </a:t>
            </a:r>
          </a:p>
          <a:p>
            <a:pPr algn="l"/>
            <a:r>
              <a:rPr lang="en-US" b="0" i="0" dirty="0">
                <a:solidFill>
                  <a:srgbClr val="222222"/>
                </a:solidFill>
                <a:effectLst/>
                <a:latin typeface="Arial" panose="020B0604020202020204" pitchFamily="34" charset="0"/>
              </a:rPr>
              <a:t>Hope- young people can discover hope by opening up the bible and finding verses that speak on hope and read stories of hope. Peace- they can then find peace through prayer by praying for peace. Joy- then they can experience joy because they have a new perspective where they see hope and have peace and they can chose joy instead of trying to maintain the emotion of happiness (as they are two different things). God gives joy which is a constant that we can chose to walk in regardless of circumstance, whereas happiness is an emotion that comes and goes.  </a:t>
            </a:r>
          </a:p>
          <a:p>
            <a:pPr algn="l"/>
            <a:r>
              <a:rPr lang="en-US" b="0" i="0" dirty="0">
                <a:solidFill>
                  <a:srgbClr val="222222"/>
                </a:solidFill>
                <a:effectLst/>
                <a:latin typeface="Arial" panose="020B0604020202020204" pitchFamily="34" charset="0"/>
              </a:rPr>
              <a:t> </a:t>
            </a:r>
          </a:p>
          <a:p>
            <a:pPr algn="l"/>
            <a:r>
              <a:rPr lang="en-US" b="0" i="0" dirty="0">
                <a:solidFill>
                  <a:srgbClr val="222222"/>
                </a:solidFill>
                <a:effectLst/>
                <a:latin typeface="Arial" panose="020B0604020202020204" pitchFamily="34" charset="0"/>
              </a:rPr>
              <a:t>Hope- young people can discover hope by discovering creativity within their hobbies and what they enjoy doing. Peace- they can find peace through that because they can express themselves being content in who they are. Joy- and they can experience joy as they keep learning and increasing their skills in their hobbies to keep going and doing what they love.</a:t>
            </a:r>
          </a:p>
          <a:p>
            <a:pPr algn="l"/>
            <a:r>
              <a:rPr lang="en-US" b="0" i="0" dirty="0">
                <a:solidFill>
                  <a:srgbClr val="222222"/>
                </a:solidFill>
                <a:effectLst/>
                <a:latin typeface="Arial" panose="020B0604020202020204" pitchFamily="34" charset="0"/>
              </a:rPr>
              <a:t> </a:t>
            </a:r>
          </a:p>
          <a:p>
            <a:pPr algn="l"/>
            <a:r>
              <a:rPr lang="en-US" b="0" i="0" dirty="0">
                <a:solidFill>
                  <a:srgbClr val="222222"/>
                </a:solidFill>
                <a:effectLst/>
                <a:latin typeface="Arial" panose="020B0604020202020204" pitchFamily="34" charset="0"/>
              </a:rPr>
              <a:t>Hope- young people can listen to other people’s stories of hope, maybe from what they are struggling with themselves. Peace- they can find a peace of mind through this because they </a:t>
            </a:r>
            <a:r>
              <a:rPr lang="en-US" b="0" i="0" dirty="0" err="1">
                <a:solidFill>
                  <a:srgbClr val="222222"/>
                </a:solidFill>
                <a:effectLst/>
                <a:latin typeface="Arial" panose="020B0604020202020204" pitchFamily="34" charset="0"/>
              </a:rPr>
              <a:t>realise</a:t>
            </a:r>
            <a:r>
              <a:rPr lang="en-US" b="0" i="0" dirty="0">
                <a:solidFill>
                  <a:srgbClr val="222222"/>
                </a:solidFill>
                <a:effectLst/>
                <a:latin typeface="Arial" panose="020B0604020202020204" pitchFamily="34" charset="0"/>
              </a:rPr>
              <a:t> they aren’t stuck, because someone else has come out the other side and has seen the light and living in the light at the end of their tunnel. Joy- they can then experience joy in setting small goals to success, by taking it one step at a time to make their way out of their tunnel where they can see victory. And they can experience joy in celebrating the small wins throughout that process.</a:t>
            </a:r>
          </a:p>
          <a:p>
            <a:pPr algn="l"/>
            <a:r>
              <a:rPr lang="en-US" b="0" i="0" dirty="0">
                <a:solidFill>
                  <a:srgbClr val="222222"/>
                </a:solidFill>
                <a:effectLst/>
                <a:latin typeface="Arial" panose="020B0604020202020204" pitchFamily="34" charset="0"/>
              </a:rPr>
              <a:t> </a:t>
            </a:r>
          </a:p>
          <a:p>
            <a:pPr algn="l"/>
            <a:r>
              <a:rPr lang="en-US" b="0" i="0" dirty="0">
                <a:solidFill>
                  <a:srgbClr val="222222"/>
                </a:solidFill>
                <a:effectLst/>
                <a:latin typeface="Arial" panose="020B0604020202020204" pitchFamily="34" charset="0"/>
              </a:rPr>
              <a:t>Hope- young people can discover hope by looking at career options and getting involved in career workshops where they can discover their passions and talents and skills, seeing the different roads they could go down. Peace- they find peace because they can see their next steps and the achievements they need to accomplish. Joy- they experience joy because they now have a hope in their future where they see their own potential, where they can get into a routine and work towards something, not feeling stuck with no aspirations but with joy and excitement of what’s to come.</a:t>
            </a:r>
          </a:p>
          <a:p>
            <a:pPr algn="l"/>
            <a:r>
              <a:rPr lang="en-US" b="0" i="0" dirty="0">
                <a:solidFill>
                  <a:srgbClr val="222222"/>
                </a:solidFill>
                <a:effectLst/>
                <a:latin typeface="Arial" panose="020B0604020202020204" pitchFamily="34" charset="0"/>
              </a:rPr>
              <a:t> </a:t>
            </a:r>
          </a:p>
          <a:p>
            <a:pPr algn="l"/>
            <a:r>
              <a:rPr lang="en-US" b="0" i="0" dirty="0">
                <a:solidFill>
                  <a:srgbClr val="222222"/>
                </a:solidFill>
                <a:effectLst/>
                <a:latin typeface="Arial" panose="020B0604020202020204" pitchFamily="34" charset="0"/>
              </a:rPr>
              <a:t>Hope- young people can discover safe people to connect with who they can trust, maybe a teacher, youth worker, a trusted adult. Peace- they can find peace in talking about their anxieties and worries and issues they face because they no longer bottle it up but can express it in a safe environment where they can process and not feel threatened. Joy- they can then experience joy in the freedom talking brings and the advice and wisdom shared by their safe person/people. They can start to work towards goals they set for themselves with the guidance of the trusted adult(s) to help them make healthy choices and give practical tips.</a:t>
            </a:r>
          </a:p>
          <a:p>
            <a:pPr algn="l"/>
            <a:r>
              <a:rPr lang="en-US" b="0" i="0" dirty="0">
                <a:solidFill>
                  <a:srgbClr val="222222"/>
                </a:solidFill>
                <a:effectLst/>
                <a:latin typeface="Arial" panose="020B0604020202020204" pitchFamily="34" charset="0"/>
              </a:rPr>
              <a:t> </a:t>
            </a:r>
          </a:p>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15</a:t>
            </a:fld>
            <a:endParaRPr lang="en-GB" dirty="0"/>
          </a:p>
        </p:txBody>
      </p:sp>
    </p:spTree>
    <p:extLst>
      <p:ext uri="{BB962C8B-B14F-4D97-AF65-F5344CB8AC3E}">
        <p14:creationId xmlns:p14="http://schemas.microsoft.com/office/powerpoint/2010/main" val="3997328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Reflection </a:t>
            </a:r>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16</a:t>
            </a:fld>
            <a:endParaRPr lang="en-GB" dirty="0"/>
          </a:p>
        </p:txBody>
      </p:sp>
    </p:spTree>
    <p:extLst>
      <p:ext uri="{BB962C8B-B14F-4D97-AF65-F5344CB8AC3E}">
        <p14:creationId xmlns:p14="http://schemas.microsoft.com/office/powerpoint/2010/main" val="1253901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17</a:t>
            </a:fld>
            <a:endParaRPr lang="en-GB" dirty="0"/>
          </a:p>
        </p:txBody>
      </p:sp>
    </p:spTree>
    <p:extLst>
      <p:ext uri="{BB962C8B-B14F-4D97-AF65-F5344CB8AC3E}">
        <p14:creationId xmlns:p14="http://schemas.microsoft.com/office/powerpoint/2010/main" val="2430175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contact with the students before hand</a:t>
            </a:r>
          </a:p>
          <a:p>
            <a:r>
              <a:rPr lang="en-GB" dirty="0"/>
              <a:t>Make sure the right students on there for the right reasons - MAD isn’t for the ‘naughty’ students</a:t>
            </a:r>
          </a:p>
          <a:p>
            <a:r>
              <a:rPr lang="en-GB" dirty="0"/>
              <a:t>Get referrals off your EL or safeguarding etc and make sure they are there for the right reasons</a:t>
            </a:r>
          </a:p>
          <a:p>
            <a:r>
              <a:rPr lang="en-GB" dirty="0"/>
              <a:t>Pre course questionnaire and post course evaluation on the next slide</a:t>
            </a:r>
          </a:p>
          <a:p>
            <a:endParaRPr lang="en-GB" dirty="0"/>
          </a:p>
          <a:p>
            <a:r>
              <a:rPr lang="en-GB" dirty="0"/>
              <a:t>Reporting and mentoring, been gone through already</a:t>
            </a:r>
          </a:p>
          <a:p>
            <a:endParaRPr lang="en-GB" dirty="0"/>
          </a:p>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21</a:t>
            </a:fld>
            <a:endParaRPr lang="en-GB" dirty="0"/>
          </a:p>
        </p:txBody>
      </p:sp>
    </p:spTree>
    <p:extLst>
      <p:ext uri="{BB962C8B-B14F-4D97-AF65-F5344CB8AC3E}">
        <p14:creationId xmlns:p14="http://schemas.microsoft.com/office/powerpoint/2010/main" val="1770329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Go onto the Toolkit showing them how to find all of this and clicking through some of the links</a:t>
            </a:r>
          </a:p>
          <a:p>
            <a:endParaRPr lang="en-US" dirty="0"/>
          </a:p>
          <a:p>
            <a:endParaRPr lang="en-US" dirty="0"/>
          </a:p>
          <a:p>
            <a:r>
              <a:rPr lang="en-US" dirty="0"/>
              <a:t>Questions on course before Access and Franchise</a:t>
            </a:r>
          </a:p>
          <a:p>
            <a:endParaRPr lang="en-US" dirty="0"/>
          </a:p>
          <a:p>
            <a:endParaRPr lang="en-GB" dirty="0"/>
          </a:p>
        </p:txBody>
      </p:sp>
      <p:sp>
        <p:nvSpPr>
          <p:cNvPr id="4" name="Slide Number Placeholder 3"/>
          <p:cNvSpPr>
            <a:spLocks noGrp="1"/>
          </p:cNvSpPr>
          <p:nvPr>
            <p:ph type="sldNum" sz="quarter" idx="5"/>
          </p:nvPr>
        </p:nvSpPr>
        <p:spPr/>
        <p:txBody>
          <a:bodyPr/>
          <a:lstStyle/>
          <a:p>
            <a:fld id="{FFE35332-6863-47E3-AC27-65121DC48FE9}" type="slidenum">
              <a:rPr lang="en-GB" smtClean="0"/>
              <a:t>22</a:t>
            </a:fld>
            <a:endParaRPr lang="en-GB" dirty="0"/>
          </a:p>
        </p:txBody>
      </p:sp>
    </p:spTree>
    <p:extLst>
      <p:ext uri="{BB962C8B-B14F-4D97-AF65-F5344CB8AC3E}">
        <p14:creationId xmlns:p14="http://schemas.microsoft.com/office/powerpoint/2010/main" val="4294921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 questions?</a:t>
            </a:r>
          </a:p>
        </p:txBody>
      </p:sp>
      <p:sp>
        <p:nvSpPr>
          <p:cNvPr id="4" name="Slide Number Placeholder 3"/>
          <p:cNvSpPr>
            <a:spLocks noGrp="1"/>
          </p:cNvSpPr>
          <p:nvPr>
            <p:ph type="sldNum" sz="quarter" idx="5"/>
          </p:nvPr>
        </p:nvSpPr>
        <p:spPr/>
        <p:txBody>
          <a:bodyPr/>
          <a:lstStyle/>
          <a:p>
            <a:fld id="{FFE35332-6863-47E3-AC27-65121DC48FE9}" type="slidenum">
              <a:rPr lang="en-GB" smtClean="0"/>
              <a:t>24</a:t>
            </a:fld>
            <a:endParaRPr lang="en-GB" dirty="0"/>
          </a:p>
        </p:txBody>
      </p:sp>
    </p:spTree>
    <p:extLst>
      <p:ext uri="{BB962C8B-B14F-4D97-AF65-F5344CB8AC3E}">
        <p14:creationId xmlns:p14="http://schemas.microsoft.com/office/powerpoint/2010/main" val="164339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1445578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2275900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1956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165156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3791687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401817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281227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681871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1740223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330892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D8C0413-9AD8-4D74-A297-67FCC6AD66C5}" type="datetimeFigureOut">
              <a:rPr lang="en-GB" smtClean="0"/>
              <a:t>09/09/2024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A7DD8-3EAF-4D3B-B2F0-C84B4658E4EE}" type="slidenum">
              <a:rPr lang="en-GB" smtClean="0"/>
              <a:t>‹#›</a:t>
            </a:fld>
            <a:endParaRPr lang="en-GB" dirty="0"/>
          </a:p>
        </p:txBody>
      </p:sp>
    </p:spTree>
    <p:extLst>
      <p:ext uri="{BB962C8B-B14F-4D97-AF65-F5344CB8AC3E}">
        <p14:creationId xmlns:p14="http://schemas.microsoft.com/office/powerpoint/2010/main" val="1912776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C0413-9AD8-4D74-A297-67FCC6AD66C5}" type="datetimeFigureOut">
              <a:rPr lang="en-GB" smtClean="0"/>
              <a:t>09/09/2024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7DD8-3EAF-4D3B-B2F0-C84B4658E4EE}" type="slidenum">
              <a:rPr lang="en-GB" smtClean="0"/>
              <a:t>‹#›</a:t>
            </a:fld>
            <a:endParaRPr lang="en-GB" dirty="0"/>
          </a:p>
        </p:txBody>
      </p:sp>
    </p:spTree>
    <p:extLst>
      <p:ext uri="{BB962C8B-B14F-4D97-AF65-F5344CB8AC3E}">
        <p14:creationId xmlns:p14="http://schemas.microsoft.com/office/powerpoint/2010/main" val="10986487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8" Type="http://schemas.openxmlformats.org/officeDocument/2006/relationships/hyperlink" Target="https://www.nhs.uk/conditions/phobias/" TargetMode="External"/><Relationship Id="rId3" Type="http://schemas.openxmlformats.org/officeDocument/2006/relationships/hyperlink" Target="https://www.nhs.uk/conditions/panic-disorder/" TargetMode="External"/><Relationship Id="rId7" Type="http://schemas.openxmlformats.org/officeDocument/2006/relationships/hyperlink" Target="https://www.nhs.uk/conditions/post-traumatic-stress-disorder-ptsd/"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nhs.uk/conditions/obsessive-compulsive-disorder-ocd/" TargetMode="External"/><Relationship Id="rId5" Type="http://schemas.openxmlformats.org/officeDocument/2006/relationships/hyperlink" Target="https://www.nhs.uk/conditions/generalised-anxiety-disorder/" TargetMode="External"/><Relationship Id="rId4" Type="http://schemas.openxmlformats.org/officeDocument/2006/relationships/hyperlink" Target="https://www.nhs.uk/conditions/agoraphobia/"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nhs.uk/conditions/phobias/" TargetMode="External"/><Relationship Id="rId3" Type="http://schemas.openxmlformats.org/officeDocument/2006/relationships/hyperlink" Target="https://www.nhs.uk/conditions/panic-disorder/" TargetMode="External"/><Relationship Id="rId7" Type="http://schemas.openxmlformats.org/officeDocument/2006/relationships/hyperlink" Target="https://www.nhs.uk/conditions/post-traumatic-stress-disorder-pts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nhs.uk/conditions/obsessive-compulsive-disorder-ocd/" TargetMode="External"/><Relationship Id="rId5" Type="http://schemas.openxmlformats.org/officeDocument/2006/relationships/hyperlink" Target="https://www.nhs.uk/conditions/generalised-anxiety-disorder/" TargetMode="External"/><Relationship Id="rId4" Type="http://schemas.openxmlformats.org/officeDocument/2006/relationships/hyperlink" Target="https://www.nhs.uk/conditions/agoraphobi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ngminds.org.uk/professional/spotlight-stories/my-advice-for-supporting-an-anxious-young-perso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hyperlink" Target="https://youngminds.org.uk/find-help/conditions/anxiety/" TargetMode="External"/><Relationship Id="rId7" Type="http://schemas.openxmlformats.org/officeDocument/2006/relationships/hyperlink" Target="https://www.anxietyuk.org.uk/"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mind.org.uk/information-support/types-of-mental-health-problems/anxiety-and-panic-attacks/about-anxiety/" TargetMode="External"/><Relationship Id="rId5" Type="http://schemas.openxmlformats.org/officeDocument/2006/relationships/hyperlink" Target="https://www.kintsugihope.com/" TargetMode="External"/><Relationship Id="rId4" Type="http://schemas.openxmlformats.org/officeDocument/2006/relationships/hyperlink" Target="https://www.childrenssociety.org.uk/information/young-people/well-being/resources/anxiety"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4096" y="5293995"/>
            <a:ext cx="2841169" cy="994410"/>
          </a:xfrm>
          <a:prstGeom prst="rect">
            <a:avLst/>
          </a:prstGeom>
        </p:spPr>
      </p:pic>
      <p:pic>
        <p:nvPicPr>
          <p:cNvPr id="6" name="Picture 5">
            <a:extLst>
              <a:ext uri="{FF2B5EF4-FFF2-40B4-BE49-F238E27FC236}">
                <a16:creationId xmlns:a16="http://schemas.microsoft.com/office/drawing/2014/main" id="{42A98BE3-6C3B-44BB-A2CA-ABF52F51173E}"/>
              </a:ext>
            </a:extLst>
          </p:cNvPr>
          <p:cNvPicPr>
            <a:picLocks noChangeAspect="1"/>
          </p:cNvPicPr>
          <p:nvPr/>
        </p:nvPicPr>
        <p:blipFill>
          <a:blip r:embed="rId4"/>
          <a:stretch>
            <a:fillRect/>
          </a:stretch>
        </p:blipFill>
        <p:spPr>
          <a:xfrm>
            <a:off x="0" y="1066800"/>
            <a:ext cx="9144000" cy="2950423"/>
          </a:xfrm>
          <a:prstGeom prst="rect">
            <a:avLst/>
          </a:prstGeom>
        </p:spPr>
      </p:pic>
      <p:pic>
        <p:nvPicPr>
          <p:cNvPr id="8" name="Picture 7">
            <a:extLst>
              <a:ext uri="{FF2B5EF4-FFF2-40B4-BE49-F238E27FC236}">
                <a16:creationId xmlns:a16="http://schemas.microsoft.com/office/drawing/2014/main" id="{3BFF7C46-C859-40AB-8684-E46D7696E154}"/>
              </a:ext>
            </a:extLst>
          </p:cNvPr>
          <p:cNvPicPr>
            <a:picLocks noChangeAspect="1"/>
          </p:cNvPicPr>
          <p:nvPr/>
        </p:nvPicPr>
        <p:blipFill>
          <a:blip r:embed="rId5"/>
          <a:stretch>
            <a:fillRect/>
          </a:stretch>
        </p:blipFill>
        <p:spPr>
          <a:xfrm>
            <a:off x="1137124" y="4053265"/>
            <a:ext cx="2520476" cy="2416856"/>
          </a:xfrm>
          <a:prstGeom prst="rect">
            <a:avLst/>
          </a:prstGeom>
        </p:spPr>
      </p:pic>
    </p:spTree>
    <p:extLst>
      <p:ext uri="{BB962C8B-B14F-4D97-AF65-F5344CB8AC3E}">
        <p14:creationId xmlns:p14="http://schemas.microsoft.com/office/powerpoint/2010/main" val="2765523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Timetable</a:t>
            </a:r>
          </a:p>
        </p:txBody>
      </p:sp>
      <p:sp>
        <p:nvSpPr>
          <p:cNvPr id="3" name="Content Placeholder 2"/>
          <p:cNvSpPr>
            <a:spLocks noGrp="1"/>
          </p:cNvSpPr>
          <p:nvPr>
            <p:ph idx="1"/>
          </p:nvPr>
        </p:nvSpPr>
        <p:spPr>
          <a:xfrm>
            <a:off x="457200" y="2133600"/>
            <a:ext cx="8229600" cy="3810000"/>
          </a:xfrm>
        </p:spPr>
        <p:txBody>
          <a:bodyPr>
            <a:normAutofit lnSpcReduction="10000"/>
          </a:bodyPr>
          <a:lstStyle/>
          <a:p>
            <a:pPr marL="0" indent="0">
              <a:buNone/>
            </a:pPr>
            <a:r>
              <a:rPr lang="en-GB" dirty="0"/>
              <a:t>Session 1 - Understanding Anxiety</a:t>
            </a:r>
          </a:p>
          <a:p>
            <a:pPr marL="0" indent="0">
              <a:buNone/>
            </a:pPr>
            <a:endParaRPr lang="en-GB" dirty="0"/>
          </a:p>
          <a:p>
            <a:pPr marL="0" indent="0">
              <a:buNone/>
            </a:pPr>
            <a:endParaRPr lang="en-GB" dirty="0"/>
          </a:p>
          <a:p>
            <a:pPr marL="0" indent="0">
              <a:buNone/>
            </a:pPr>
            <a:r>
              <a:rPr lang="en-GB" dirty="0"/>
              <a:t>Session 2 - Tranquility</a:t>
            </a:r>
          </a:p>
          <a:p>
            <a:pPr marL="0" indent="0">
              <a:buNone/>
            </a:pPr>
            <a:endParaRPr lang="en-GB" b="1" dirty="0"/>
          </a:p>
          <a:p>
            <a:pPr marL="0" indent="0">
              <a:buNone/>
            </a:pPr>
            <a:endParaRPr lang="en-GB" b="1" dirty="0"/>
          </a:p>
          <a:p>
            <a:pPr marL="0" indent="0">
              <a:buNone/>
            </a:pPr>
            <a:r>
              <a:rPr lang="en-GB" dirty="0"/>
              <a:t>Break</a:t>
            </a:r>
          </a:p>
          <a:p>
            <a:pPr marL="0" indent="0">
              <a:buNone/>
            </a:pPr>
            <a:endParaRPr lang="en-GB" dirty="0"/>
          </a:p>
        </p:txBody>
      </p:sp>
    </p:spTree>
    <p:extLst>
      <p:ext uri="{BB962C8B-B14F-4D97-AF65-F5344CB8AC3E}">
        <p14:creationId xmlns:p14="http://schemas.microsoft.com/office/powerpoint/2010/main" val="202942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Session 1 -  Understanding Anxiety </a:t>
            </a:r>
          </a:p>
        </p:txBody>
      </p:sp>
      <p:sp>
        <p:nvSpPr>
          <p:cNvPr id="3" name="Content Placeholder 2"/>
          <p:cNvSpPr>
            <a:spLocks noGrp="1"/>
          </p:cNvSpPr>
          <p:nvPr>
            <p:ph idx="1"/>
          </p:nvPr>
        </p:nvSpPr>
        <p:spPr>
          <a:xfrm>
            <a:off x="533400" y="1295400"/>
            <a:ext cx="8229600" cy="5059363"/>
          </a:xfrm>
        </p:spPr>
        <p:txBody>
          <a:bodyPr>
            <a:normAutofit/>
          </a:bodyPr>
          <a:lstStyle/>
          <a:p>
            <a:r>
              <a:rPr lang="en-GB" sz="3600" dirty="0"/>
              <a:t>Our present reality</a:t>
            </a:r>
          </a:p>
          <a:p>
            <a:r>
              <a:rPr lang="en-GB" sz="3600" dirty="0"/>
              <a:t>What is anxiety?</a:t>
            </a:r>
          </a:p>
          <a:p>
            <a:r>
              <a:rPr lang="en-GB" sz="3600" dirty="0"/>
              <a:t>What are the signs and symptoms of anxiety?</a:t>
            </a:r>
          </a:p>
          <a:p>
            <a:r>
              <a:rPr lang="en-GB" sz="3600" dirty="0"/>
              <a:t>Maddie’s story</a:t>
            </a:r>
          </a:p>
          <a:p>
            <a:r>
              <a:rPr lang="en-GB" sz="3600" dirty="0"/>
              <a:t>How can we help young people manage their anxiety? </a:t>
            </a:r>
          </a:p>
          <a:p>
            <a:r>
              <a:rPr lang="en-GB" sz="3600" dirty="0"/>
              <a:t>Helpful websites</a:t>
            </a:r>
          </a:p>
        </p:txBody>
      </p:sp>
    </p:spTree>
    <p:extLst>
      <p:ext uri="{BB962C8B-B14F-4D97-AF65-F5344CB8AC3E}">
        <p14:creationId xmlns:p14="http://schemas.microsoft.com/office/powerpoint/2010/main" val="272718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Session 2 - Tranquility</a:t>
            </a:r>
          </a:p>
        </p:txBody>
      </p:sp>
      <p:sp>
        <p:nvSpPr>
          <p:cNvPr id="3" name="Content Placeholder 2"/>
          <p:cNvSpPr>
            <a:spLocks noGrp="1"/>
          </p:cNvSpPr>
          <p:nvPr>
            <p:ph idx="1"/>
          </p:nvPr>
        </p:nvSpPr>
        <p:spPr>
          <a:xfrm>
            <a:off x="506437" y="1417638"/>
            <a:ext cx="8229600" cy="5059362"/>
          </a:xfrm>
        </p:spPr>
        <p:txBody>
          <a:bodyPr>
            <a:normAutofit/>
          </a:bodyPr>
          <a:lstStyle/>
          <a:p>
            <a:r>
              <a:rPr lang="en-GB" sz="4000" dirty="0"/>
              <a:t>What is ‘Tranquility’?</a:t>
            </a:r>
          </a:p>
          <a:p>
            <a:r>
              <a:rPr lang="en-GB" sz="4000" dirty="0"/>
              <a:t>How prepare, deliver and follow up a ‘Tranquility’ course</a:t>
            </a:r>
          </a:p>
          <a:p>
            <a:r>
              <a:rPr lang="en-GB" sz="4000" dirty="0"/>
              <a:t>A week by week look at course materials</a:t>
            </a:r>
          </a:p>
          <a:p>
            <a:r>
              <a:rPr lang="en-GB" sz="4000" dirty="0"/>
              <a:t>Accessing materials</a:t>
            </a:r>
          </a:p>
          <a:p>
            <a:r>
              <a:rPr lang="en-GB" sz="4000" dirty="0"/>
              <a:t>Franchise and licence agreement</a:t>
            </a:r>
          </a:p>
          <a:p>
            <a:endParaRPr lang="en-GB" dirty="0"/>
          </a:p>
        </p:txBody>
      </p:sp>
    </p:spTree>
    <p:extLst>
      <p:ext uri="{BB962C8B-B14F-4D97-AF65-F5344CB8AC3E}">
        <p14:creationId xmlns:p14="http://schemas.microsoft.com/office/powerpoint/2010/main" val="257504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EFFC-5D5C-424A-9DD5-AD12F7C85ECE}"/>
              </a:ext>
            </a:extLst>
          </p:cNvPr>
          <p:cNvSpPr>
            <a:spLocks noGrp="1"/>
          </p:cNvSpPr>
          <p:nvPr>
            <p:ph type="title"/>
          </p:nvPr>
        </p:nvSpPr>
        <p:spPr/>
        <p:txBody>
          <a:bodyPr>
            <a:normAutofit fontScale="90000"/>
          </a:bodyPr>
          <a:lstStyle/>
          <a:p>
            <a:r>
              <a:rPr lang="en-US" dirty="0"/>
              <a:t>SESSION 1 - UNDERSTANDING ANXIETY</a:t>
            </a:r>
            <a:endParaRPr lang="en-GB" dirty="0"/>
          </a:p>
        </p:txBody>
      </p:sp>
      <p:pic>
        <p:nvPicPr>
          <p:cNvPr id="4" name="Content Placeholder 3">
            <a:extLst>
              <a:ext uri="{FF2B5EF4-FFF2-40B4-BE49-F238E27FC236}">
                <a16:creationId xmlns:a16="http://schemas.microsoft.com/office/drawing/2014/main" id="{1D662C6E-B115-483E-A557-F774135E9CA5}"/>
              </a:ext>
            </a:extLst>
          </p:cNvPr>
          <p:cNvPicPr>
            <a:picLocks noGrp="1" noChangeAspect="1"/>
          </p:cNvPicPr>
          <p:nvPr>
            <p:ph idx="1"/>
          </p:nvPr>
        </p:nvPicPr>
        <p:blipFill>
          <a:blip r:embed="rId3"/>
          <a:stretch>
            <a:fillRect/>
          </a:stretch>
        </p:blipFill>
        <p:spPr>
          <a:xfrm>
            <a:off x="1181213" y="1600200"/>
            <a:ext cx="6781573" cy="4525963"/>
          </a:xfrm>
          <a:prstGeom prst="rect">
            <a:avLst/>
          </a:prstGeom>
        </p:spPr>
      </p:pic>
    </p:spTree>
    <p:extLst>
      <p:ext uri="{BB962C8B-B14F-4D97-AF65-F5344CB8AC3E}">
        <p14:creationId xmlns:p14="http://schemas.microsoft.com/office/powerpoint/2010/main" val="1043982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D75E-6570-440A-A4E7-31CF9431A0F6}"/>
              </a:ext>
            </a:extLst>
          </p:cNvPr>
          <p:cNvSpPr>
            <a:spLocks noGrp="1"/>
          </p:cNvSpPr>
          <p:nvPr>
            <p:ph type="title"/>
          </p:nvPr>
        </p:nvSpPr>
        <p:spPr/>
        <p:txBody>
          <a:bodyPr>
            <a:normAutofit/>
          </a:bodyPr>
          <a:lstStyle/>
          <a:p>
            <a:pPr algn="ctr"/>
            <a:r>
              <a:rPr lang="en-US" b="1" dirty="0">
                <a:latin typeface="Calibri" panose="020F0502020204030204" pitchFamily="34" charset="0"/>
                <a:cs typeface="Calibri" panose="020F0502020204030204" pitchFamily="34" charset="0"/>
              </a:rPr>
              <a:t>O</a:t>
            </a:r>
            <a:r>
              <a:rPr lang="en-GB" b="1" dirty="0" err="1">
                <a:latin typeface="Calibri" panose="020F0502020204030204" pitchFamily="34" charset="0"/>
                <a:cs typeface="Calibri" panose="020F0502020204030204" pitchFamily="34" charset="0"/>
              </a:rPr>
              <a:t>ur</a:t>
            </a:r>
            <a:r>
              <a:rPr lang="en-GB" b="1" dirty="0">
                <a:latin typeface="Calibri" panose="020F0502020204030204" pitchFamily="34" charset="0"/>
                <a:cs typeface="Calibri" panose="020F0502020204030204" pitchFamily="34" charset="0"/>
              </a:rPr>
              <a:t> present reality</a:t>
            </a:r>
          </a:p>
        </p:txBody>
      </p:sp>
      <p:sp>
        <p:nvSpPr>
          <p:cNvPr id="3" name="Content Placeholder 2">
            <a:extLst>
              <a:ext uri="{FF2B5EF4-FFF2-40B4-BE49-F238E27FC236}">
                <a16:creationId xmlns:a16="http://schemas.microsoft.com/office/drawing/2014/main" id="{FE376B78-9D47-4599-A248-225D9DA26DBA}"/>
              </a:ext>
            </a:extLst>
          </p:cNvPr>
          <p:cNvSpPr>
            <a:spLocks noGrp="1"/>
          </p:cNvSpPr>
          <p:nvPr>
            <p:ph idx="1"/>
          </p:nvPr>
        </p:nvSpPr>
        <p:spPr>
          <a:xfrm>
            <a:off x="519112" y="1493838"/>
            <a:ext cx="8015288" cy="4906962"/>
          </a:xfrm>
        </p:spPr>
        <p:txBody>
          <a:bodyPr>
            <a:normAutofit lnSpcReduction="10000"/>
          </a:bodyPr>
          <a:lstStyle/>
          <a:p>
            <a:pPr marL="0" indent="0">
              <a:buNone/>
            </a:pPr>
            <a:r>
              <a:rPr lang="en-GB" sz="2400" dirty="0">
                <a:latin typeface="Calibri" panose="020F0502020204030204" pitchFamily="34" charset="0"/>
                <a:cs typeface="Calibri" panose="020F0502020204030204" pitchFamily="34" charset="0"/>
              </a:rPr>
              <a:t>The experts tell us:</a:t>
            </a:r>
          </a:p>
          <a:p>
            <a:r>
              <a:rPr lang="en-GB" sz="2400" dirty="0">
                <a:latin typeface="Calibri" panose="020F0502020204030204" pitchFamily="34" charset="0"/>
                <a:cs typeface="Calibri" panose="020F0502020204030204" pitchFamily="34" charset="0"/>
              </a:rPr>
              <a:t>Anxiety disorders are the most common mental health disorder in children and young people</a:t>
            </a:r>
          </a:p>
          <a:p>
            <a:r>
              <a:rPr lang="en-GB" sz="2400" dirty="0">
                <a:latin typeface="Calibri" panose="020F0502020204030204" pitchFamily="34" charset="0"/>
                <a:cs typeface="Calibri" panose="020F0502020204030204" pitchFamily="34" charset="0"/>
              </a:rPr>
              <a:t>1 in 3 young people will have an anxiety disorder by the age of 18</a:t>
            </a:r>
          </a:p>
          <a:p>
            <a:r>
              <a:rPr lang="en-GB" sz="2400" dirty="0">
                <a:latin typeface="Calibri" panose="020F0502020204030204" pitchFamily="34" charset="0"/>
                <a:cs typeface="Calibri" panose="020F0502020204030204" pitchFamily="34" charset="0"/>
              </a:rPr>
              <a:t>Girls are more likely to suffer with anxiety but not by much</a:t>
            </a:r>
          </a:p>
          <a:p>
            <a:pPr marL="257175" indent="-257175">
              <a:buAutoNum type="arabicPeriod"/>
            </a:pPr>
            <a:endParaRPr lang="en-GB" sz="2400" dirty="0">
              <a:latin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cs typeface="Calibri" panose="020F0502020204030204" pitchFamily="34" charset="0"/>
              </a:rPr>
              <a:t>In a recent survey for Young Minds:</a:t>
            </a:r>
          </a:p>
          <a:p>
            <a:r>
              <a:rPr lang="en-US" sz="2400" dirty="0">
                <a:latin typeface="Calibri" panose="020F0502020204030204" pitchFamily="34" charset="0"/>
                <a:cs typeface="Calibri" panose="020F0502020204030204" pitchFamily="34" charset="0"/>
              </a:rPr>
              <a:t>80% of respondents agreed that the coronavirus pandemic had made their mental health worse. 41% said it had made their mental health “much worse”. This was often related to increased feelings of anxiety, isolation, a loss of coping mechanisms or a loss of motivation</a:t>
            </a:r>
          </a:p>
          <a:p>
            <a:pPr marL="257175" indent="-257175">
              <a:buAutoNum type="arabicPeriod"/>
            </a:pPr>
            <a:endParaRPr lang="en-GB" sz="2400" dirty="0">
              <a:latin typeface="Calibri" panose="020F0502020204030204" pitchFamily="34" charset="0"/>
              <a:cs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164221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58ED-B1E4-4826-94AD-8EC9C4B0993F}"/>
              </a:ext>
            </a:extLst>
          </p:cNvPr>
          <p:cNvSpPr>
            <a:spLocks noGrp="1"/>
          </p:cNvSpPr>
          <p:nvPr>
            <p:ph type="title"/>
          </p:nvPr>
        </p:nvSpPr>
        <p:spPr/>
        <p:txBody>
          <a:bodyPr/>
          <a:lstStyle/>
          <a:p>
            <a:r>
              <a:rPr lang="en-US" b="1" dirty="0"/>
              <a:t>What is anxiety?</a:t>
            </a:r>
            <a:endParaRPr lang="en-GB" b="1" dirty="0"/>
          </a:p>
        </p:txBody>
      </p:sp>
      <p:sp>
        <p:nvSpPr>
          <p:cNvPr id="3" name="Content Placeholder 2">
            <a:extLst>
              <a:ext uri="{FF2B5EF4-FFF2-40B4-BE49-F238E27FC236}">
                <a16:creationId xmlns:a16="http://schemas.microsoft.com/office/drawing/2014/main" id="{1F58904B-1D57-4F0D-BE96-07A56228EB05}"/>
              </a:ext>
            </a:extLst>
          </p:cNvPr>
          <p:cNvSpPr>
            <a:spLocks noGrp="1"/>
          </p:cNvSpPr>
          <p:nvPr>
            <p:ph idx="1"/>
          </p:nvPr>
        </p:nvSpPr>
        <p:spPr>
          <a:xfrm>
            <a:off x="457200" y="1417638"/>
            <a:ext cx="8229600" cy="5059362"/>
          </a:xfrm>
        </p:spPr>
        <p:txBody>
          <a:bodyPr>
            <a:normAutofit fontScale="92500" lnSpcReduction="20000"/>
          </a:bodyPr>
          <a:lstStyle/>
          <a:p>
            <a:pPr marL="0" indent="0">
              <a:buNone/>
            </a:pPr>
            <a:r>
              <a:rPr lang="en-US" dirty="0"/>
              <a:t>apprehensive uneasiness or nervousness usually over an impending or anticipated ill : a state of being anxious</a:t>
            </a:r>
          </a:p>
          <a:p>
            <a:pPr marL="0" indent="0">
              <a:buNone/>
            </a:pPr>
            <a:endParaRPr lang="en-US" dirty="0"/>
          </a:p>
          <a:p>
            <a:pPr marL="0" indent="0">
              <a:buNone/>
            </a:pPr>
            <a:r>
              <a:rPr lang="en-US" dirty="0"/>
              <a:t>medical : an abnormal and overwhelming sense of apprehension and fear often marked by physical signs (such as tension, sweating, and increased pulse rate), by doubt concerning the reality and nature of the threat, and by self-doubt about one's capacity to cope with it</a:t>
            </a:r>
          </a:p>
          <a:p>
            <a:pPr marL="0" indent="0">
              <a:buNone/>
            </a:pPr>
            <a:endParaRPr lang="en-US" dirty="0"/>
          </a:p>
          <a:p>
            <a:pPr marL="0" indent="0">
              <a:buNone/>
            </a:pPr>
            <a:r>
              <a:rPr lang="en-GB" dirty="0"/>
              <a:t>(Merriam Webster)</a:t>
            </a:r>
          </a:p>
          <a:p>
            <a:pPr marL="0" indent="0">
              <a:buNone/>
            </a:pPr>
            <a:endParaRPr lang="en-GB" dirty="0"/>
          </a:p>
        </p:txBody>
      </p:sp>
    </p:spTree>
    <p:extLst>
      <p:ext uri="{BB962C8B-B14F-4D97-AF65-F5344CB8AC3E}">
        <p14:creationId xmlns:p14="http://schemas.microsoft.com/office/powerpoint/2010/main" val="134264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ight Flight Freeze Response-Anxiety &amp; Stress-The Downside Of The Survival Brain-How To Calm It Down (1)">
            <a:hlinkClick r:id="" action="ppaction://media"/>
            <a:extLst>
              <a:ext uri="{FF2B5EF4-FFF2-40B4-BE49-F238E27FC236}">
                <a16:creationId xmlns:a16="http://schemas.microsoft.com/office/drawing/2014/main" id="{B241986A-A455-F892-B752-8B935CFBA81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5893" y="952500"/>
            <a:ext cx="8812215" cy="4953001"/>
          </a:xfrm>
          <a:prstGeom prst="rect">
            <a:avLst/>
          </a:prstGeom>
        </p:spPr>
      </p:pic>
    </p:spTree>
    <p:extLst>
      <p:ext uri="{BB962C8B-B14F-4D97-AF65-F5344CB8AC3E}">
        <p14:creationId xmlns:p14="http://schemas.microsoft.com/office/powerpoint/2010/main" val="302615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0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4493-2947-4A00-87E7-E00F94824BF1}"/>
              </a:ext>
            </a:extLst>
          </p:cNvPr>
          <p:cNvSpPr>
            <a:spLocks noGrp="1"/>
          </p:cNvSpPr>
          <p:nvPr>
            <p:ph type="title"/>
          </p:nvPr>
        </p:nvSpPr>
        <p:spPr>
          <a:xfrm>
            <a:off x="800100" y="304800"/>
            <a:ext cx="7543800" cy="1028700"/>
          </a:xfrm>
        </p:spPr>
        <p:txBody>
          <a:bodyPr/>
          <a:lstStyle/>
          <a:p>
            <a:pPr algn="ctr"/>
            <a:r>
              <a:rPr lang="en-GB" b="1" dirty="0">
                <a:latin typeface="Calibri" panose="020F0502020204030204" pitchFamily="34" charset="0"/>
                <a:cs typeface="Calibri" panose="020F0502020204030204" pitchFamily="34" charset="0"/>
              </a:rPr>
              <a:t>What is anxiety? </a:t>
            </a:r>
          </a:p>
        </p:txBody>
      </p:sp>
      <p:graphicFrame>
        <p:nvGraphicFramePr>
          <p:cNvPr id="4" name="Table 4">
            <a:extLst>
              <a:ext uri="{FF2B5EF4-FFF2-40B4-BE49-F238E27FC236}">
                <a16:creationId xmlns:a16="http://schemas.microsoft.com/office/drawing/2014/main" id="{1D2D921A-94E9-468A-BA97-43C78B609048}"/>
              </a:ext>
            </a:extLst>
          </p:cNvPr>
          <p:cNvGraphicFramePr>
            <a:graphicFrameLocks noGrp="1"/>
          </p:cNvGraphicFramePr>
          <p:nvPr>
            <p:extLst>
              <p:ext uri="{D42A27DB-BD31-4B8C-83A1-F6EECF244321}">
                <p14:modId xmlns:p14="http://schemas.microsoft.com/office/powerpoint/2010/main" val="3119100963"/>
              </p:ext>
            </p:extLst>
          </p:nvPr>
        </p:nvGraphicFramePr>
        <p:xfrm>
          <a:off x="533400" y="1447800"/>
          <a:ext cx="8229600" cy="4952999"/>
        </p:xfrm>
        <a:graphic>
          <a:graphicData uri="http://schemas.openxmlformats.org/drawingml/2006/table">
            <a:tbl>
              <a:tblPr firstRow="1" bandRow="1">
                <a:tableStyleId>{073A0DAA-6AF3-43AB-8588-CEC1D06C72B9}</a:tableStyleId>
              </a:tblPr>
              <a:tblGrid>
                <a:gridCol w="2050052">
                  <a:extLst>
                    <a:ext uri="{9D8B030D-6E8A-4147-A177-3AD203B41FA5}">
                      <a16:colId xmlns:a16="http://schemas.microsoft.com/office/drawing/2014/main" val="1722881590"/>
                    </a:ext>
                  </a:extLst>
                </a:gridCol>
                <a:gridCol w="4489541">
                  <a:extLst>
                    <a:ext uri="{9D8B030D-6E8A-4147-A177-3AD203B41FA5}">
                      <a16:colId xmlns:a16="http://schemas.microsoft.com/office/drawing/2014/main" val="626067215"/>
                    </a:ext>
                  </a:extLst>
                </a:gridCol>
                <a:gridCol w="1690007">
                  <a:extLst>
                    <a:ext uri="{9D8B030D-6E8A-4147-A177-3AD203B41FA5}">
                      <a16:colId xmlns:a16="http://schemas.microsoft.com/office/drawing/2014/main" val="882324386"/>
                    </a:ext>
                  </a:extLst>
                </a:gridCol>
              </a:tblGrid>
              <a:tr h="428094">
                <a:tc>
                  <a:txBody>
                    <a:bodyPr/>
                    <a:lstStyle/>
                    <a:p>
                      <a:r>
                        <a:rPr lang="en-GB" sz="1400" dirty="0"/>
                        <a:t>Type</a:t>
                      </a:r>
                    </a:p>
                  </a:txBody>
                  <a:tcPr marL="68580" marR="68580" marT="34290" marB="34290"/>
                </a:tc>
                <a:tc>
                  <a:txBody>
                    <a:bodyPr/>
                    <a:lstStyle/>
                    <a:p>
                      <a:r>
                        <a:rPr lang="en-GB" sz="1400" dirty="0"/>
                        <a:t>Definition</a:t>
                      </a:r>
                    </a:p>
                  </a:txBody>
                  <a:tcPr marL="68580" marR="68580" marT="34290" marB="34290"/>
                </a:tc>
                <a:tc>
                  <a:txBody>
                    <a:bodyPr/>
                    <a:lstStyle/>
                    <a:p>
                      <a:r>
                        <a:rPr lang="en-GB" sz="1400" dirty="0"/>
                        <a:t>Percentage %</a:t>
                      </a:r>
                    </a:p>
                  </a:txBody>
                  <a:tcPr marL="68580" marR="68580" marT="34290" marB="34290"/>
                </a:tc>
                <a:extLst>
                  <a:ext uri="{0D108BD9-81ED-4DB2-BD59-A6C34878D82A}">
                    <a16:rowId xmlns:a16="http://schemas.microsoft.com/office/drawing/2014/main" val="285355612"/>
                  </a:ext>
                </a:extLst>
              </a:tr>
              <a:tr h="428094">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Panic disorder</a:t>
                      </a:r>
                      <a:endParaRPr lang="en-GB" sz="1400" dirty="0"/>
                    </a:p>
                  </a:txBody>
                  <a:tcPr marL="68580" marR="68580" marT="34290" marB="34290"/>
                </a:tc>
                <a:tc>
                  <a:txBody>
                    <a:bodyPr/>
                    <a:lstStyle/>
                    <a:p>
                      <a:r>
                        <a:rPr lang="en-GB" sz="1400" dirty="0"/>
                        <a:t>A condition caused by frightening or distressing events </a:t>
                      </a:r>
                    </a:p>
                  </a:txBody>
                  <a:tcPr marL="68580" marR="68580" marT="34290" marB="34290"/>
                </a:tc>
                <a:tc>
                  <a:txBody>
                    <a:bodyPr/>
                    <a:lstStyle/>
                    <a:p>
                      <a:r>
                        <a:rPr lang="en-GB" sz="1400" dirty="0"/>
                        <a:t>5.0 %</a:t>
                      </a:r>
                    </a:p>
                  </a:txBody>
                  <a:tcPr marL="68580" marR="68580" marT="34290" marB="34290"/>
                </a:tc>
                <a:extLst>
                  <a:ext uri="{0D108BD9-81ED-4DB2-BD59-A6C34878D82A}">
                    <a16:rowId xmlns:a16="http://schemas.microsoft.com/office/drawing/2014/main" val="842098118"/>
                  </a:ext>
                </a:extLst>
              </a:tr>
              <a:tr h="665385">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Agoraphobia</a:t>
                      </a:r>
                      <a:endParaRPr lang="en-GB" sz="1400" dirty="0"/>
                    </a:p>
                  </a:txBody>
                  <a:tcPr marL="68580" marR="68580" marT="34290" marB="34290"/>
                </a:tc>
                <a:tc>
                  <a:txBody>
                    <a:bodyPr/>
                    <a:lstStyle/>
                    <a:p>
                      <a:r>
                        <a:rPr lang="en-GB" sz="1400" dirty="0"/>
                        <a:t>A condition that usually involves unwanted thoughts or urges, and repetitive behaviours</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7.6%</a:t>
                      </a:r>
                    </a:p>
                    <a:p>
                      <a:endParaRPr lang="en-GB" sz="1400" dirty="0"/>
                    </a:p>
                  </a:txBody>
                  <a:tcPr marL="68580" marR="68580" marT="34290" marB="34290"/>
                </a:tc>
                <a:extLst>
                  <a:ext uri="{0D108BD9-81ED-4DB2-BD59-A6C34878D82A}">
                    <a16:rowId xmlns:a16="http://schemas.microsoft.com/office/drawing/2014/main" val="325213276"/>
                  </a:ext>
                </a:extLst>
              </a:tr>
              <a:tr h="665385">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Generalised anxiety disorder (GAD)</a:t>
                      </a:r>
                      <a:endParaRPr lang="en-GB" sz="1400" dirty="0"/>
                    </a:p>
                  </a:txBody>
                  <a:tcPr marL="68580" marR="68580" marT="34290" marB="34290"/>
                </a:tc>
                <a:tc>
                  <a:txBody>
                    <a:bodyPr/>
                    <a:lstStyle/>
                    <a:p>
                      <a:r>
                        <a:rPr lang="en-GB" sz="1400" dirty="0"/>
                        <a:t>Several phobias related to situations such as leaving home, being in crowds or travelling alone</a:t>
                      </a:r>
                    </a:p>
                  </a:txBody>
                  <a:tcPr marL="68580" marR="68580" marT="34290" marB="34290"/>
                </a:tc>
                <a:tc>
                  <a:txBody>
                    <a:bodyPr/>
                    <a:lstStyle/>
                    <a:p>
                      <a:r>
                        <a:rPr lang="en-GB" sz="1400" dirty="0"/>
                        <a:t>9.1%</a:t>
                      </a:r>
                    </a:p>
                  </a:txBody>
                  <a:tcPr marL="68580" marR="68580" marT="34290" marB="34290"/>
                </a:tc>
                <a:extLst>
                  <a:ext uri="{0D108BD9-81ED-4DB2-BD59-A6C34878D82A}">
                    <a16:rowId xmlns:a16="http://schemas.microsoft.com/office/drawing/2014/main" val="2195159125"/>
                  </a:ext>
                </a:extLst>
              </a:tr>
              <a:tr h="665385">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Obsessive compulsive disorder</a:t>
                      </a:r>
                      <a:endParaRPr lang="en-GB" sz="1400" dirty="0"/>
                    </a:p>
                  </a:txBody>
                  <a:tcPr marL="68580" marR="68580" marT="34290" marB="34290"/>
                </a:tc>
                <a:tc>
                  <a:txBody>
                    <a:bodyPr/>
                    <a:lstStyle/>
                    <a:p>
                      <a:r>
                        <a:rPr lang="en-GB" sz="1400" dirty="0">
                          <a:effectLst/>
                          <a:latin typeface="Calibri" panose="020F0502020204030204" pitchFamily="34" charset="0"/>
                          <a:ea typeface="Calibri" panose="020F0502020204030204" pitchFamily="34" charset="0"/>
                          <a:cs typeface="Times New Roman" panose="02020603050405020304" pitchFamily="18" charset="0"/>
                        </a:rPr>
                        <a:t>A condition where you have recurring, regular panic attacks</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2.2%</a:t>
                      </a:r>
                    </a:p>
                    <a:p>
                      <a:endParaRPr lang="en-GB" sz="1400" dirty="0"/>
                    </a:p>
                  </a:txBody>
                  <a:tcPr marL="68580" marR="68580" marT="34290" marB="34290"/>
                </a:tc>
                <a:extLst>
                  <a:ext uri="{0D108BD9-81ED-4DB2-BD59-A6C34878D82A}">
                    <a16:rowId xmlns:a16="http://schemas.microsoft.com/office/drawing/2014/main" val="2516510713"/>
                  </a:ext>
                </a:extLst>
              </a:tr>
              <a:tr h="665385">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Post-traumatic stress disorder</a:t>
                      </a:r>
                      <a:endParaRPr lang="en-GB" sz="1400" dirty="0"/>
                    </a:p>
                  </a:txBody>
                  <a:tcPr marL="68580" marR="68580" marT="34290" marB="34290"/>
                </a:tc>
                <a:tc>
                  <a:txBody>
                    <a:bodyPr/>
                    <a:lstStyle/>
                    <a:p>
                      <a:r>
                        <a:rPr lang="en-GB" sz="1400" dirty="0"/>
                        <a:t>An extreme or irrational fear of something, like an animal or a place</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19.3%</a:t>
                      </a:r>
                    </a:p>
                    <a:p>
                      <a:endParaRPr lang="en-GB" sz="1400" dirty="0"/>
                    </a:p>
                  </a:txBody>
                  <a:tcPr marL="68580" marR="68580" marT="34290" marB="34290"/>
                </a:tc>
                <a:extLst>
                  <a:ext uri="{0D108BD9-81ED-4DB2-BD59-A6C34878D82A}">
                    <a16:rowId xmlns:a16="http://schemas.microsoft.com/office/drawing/2014/main" val="674410690"/>
                  </a:ext>
                </a:extLst>
              </a:tr>
              <a:tr h="1435271">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Phobias</a:t>
                      </a:r>
                      <a:endParaRPr lang="en-GB" sz="1400" dirty="0"/>
                    </a:p>
                  </a:txBody>
                  <a:tcPr marL="68580" marR="68580" marT="34290" marB="34290"/>
                </a:tc>
                <a:tc>
                  <a:txBody>
                    <a:bodyPr/>
                    <a:lstStyle/>
                    <a:p>
                      <a:pPr marL="0" lvl="0" indent="0">
                        <a:lnSpc>
                          <a:spcPct val="107000"/>
                        </a:lnSpc>
                        <a:spcAft>
                          <a:spcPts val="800"/>
                        </a:spcAft>
                        <a:buFont typeface="Symbol" panose="05050102010706020507" pitchFamily="18" charset="2"/>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A long-term condition that can make you feel anxious about a wide range of situations and issues, rather than one specific event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2.3%</a:t>
                      </a:r>
                    </a:p>
                    <a:p>
                      <a:endParaRPr lang="en-GB" sz="1400" dirty="0"/>
                    </a:p>
                  </a:txBody>
                  <a:tcPr marL="68580" marR="68580" marT="34290" marB="34290"/>
                </a:tc>
                <a:extLst>
                  <a:ext uri="{0D108BD9-81ED-4DB2-BD59-A6C34878D82A}">
                    <a16:rowId xmlns:a16="http://schemas.microsoft.com/office/drawing/2014/main" val="3798913200"/>
                  </a:ext>
                </a:extLst>
              </a:tr>
            </a:tbl>
          </a:graphicData>
        </a:graphic>
      </p:graphicFrame>
    </p:spTree>
    <p:extLst>
      <p:ext uri="{BB962C8B-B14F-4D97-AF65-F5344CB8AC3E}">
        <p14:creationId xmlns:p14="http://schemas.microsoft.com/office/powerpoint/2010/main" val="58862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4493-2947-4A00-87E7-E00F94824BF1}"/>
              </a:ext>
            </a:extLst>
          </p:cNvPr>
          <p:cNvSpPr>
            <a:spLocks noGrp="1"/>
          </p:cNvSpPr>
          <p:nvPr>
            <p:ph type="title"/>
          </p:nvPr>
        </p:nvSpPr>
        <p:spPr>
          <a:xfrm>
            <a:off x="800100" y="357482"/>
            <a:ext cx="7543800" cy="1028700"/>
          </a:xfrm>
        </p:spPr>
        <p:txBody>
          <a:bodyPr/>
          <a:lstStyle/>
          <a:p>
            <a:pPr algn="ctr"/>
            <a:r>
              <a:rPr lang="en-US" b="1" dirty="0">
                <a:latin typeface="Calibri" panose="020F0502020204030204" pitchFamily="34" charset="0"/>
                <a:cs typeface="Calibri" panose="020F0502020204030204" pitchFamily="34" charset="0"/>
              </a:rPr>
              <a:t>W</a:t>
            </a:r>
            <a:r>
              <a:rPr lang="en-GB" b="1" dirty="0">
                <a:latin typeface="Calibri" panose="020F0502020204030204" pitchFamily="34" charset="0"/>
                <a:cs typeface="Calibri" panose="020F0502020204030204" pitchFamily="34" charset="0"/>
              </a:rPr>
              <a:t>hat is anxiety? (The answers)</a:t>
            </a:r>
          </a:p>
        </p:txBody>
      </p:sp>
      <p:graphicFrame>
        <p:nvGraphicFramePr>
          <p:cNvPr id="4" name="Table 4">
            <a:extLst>
              <a:ext uri="{FF2B5EF4-FFF2-40B4-BE49-F238E27FC236}">
                <a16:creationId xmlns:a16="http://schemas.microsoft.com/office/drawing/2014/main" id="{1D2D921A-94E9-468A-BA97-43C78B609048}"/>
              </a:ext>
            </a:extLst>
          </p:cNvPr>
          <p:cNvGraphicFramePr>
            <a:graphicFrameLocks noGrp="1"/>
          </p:cNvGraphicFramePr>
          <p:nvPr>
            <p:extLst>
              <p:ext uri="{D42A27DB-BD31-4B8C-83A1-F6EECF244321}">
                <p14:modId xmlns:p14="http://schemas.microsoft.com/office/powerpoint/2010/main" val="2117713817"/>
              </p:ext>
            </p:extLst>
          </p:nvPr>
        </p:nvGraphicFramePr>
        <p:xfrm>
          <a:off x="533400" y="1386182"/>
          <a:ext cx="8229600" cy="5114336"/>
        </p:xfrm>
        <a:graphic>
          <a:graphicData uri="http://schemas.openxmlformats.org/drawingml/2006/table">
            <a:tbl>
              <a:tblPr firstRow="1" bandRow="1">
                <a:tableStyleId>{073A0DAA-6AF3-43AB-8588-CEC1D06C72B9}</a:tableStyleId>
              </a:tblPr>
              <a:tblGrid>
                <a:gridCol w="2050052">
                  <a:extLst>
                    <a:ext uri="{9D8B030D-6E8A-4147-A177-3AD203B41FA5}">
                      <a16:colId xmlns:a16="http://schemas.microsoft.com/office/drawing/2014/main" val="1722881590"/>
                    </a:ext>
                  </a:extLst>
                </a:gridCol>
                <a:gridCol w="4489541">
                  <a:extLst>
                    <a:ext uri="{9D8B030D-6E8A-4147-A177-3AD203B41FA5}">
                      <a16:colId xmlns:a16="http://schemas.microsoft.com/office/drawing/2014/main" val="626067215"/>
                    </a:ext>
                  </a:extLst>
                </a:gridCol>
                <a:gridCol w="1690007">
                  <a:extLst>
                    <a:ext uri="{9D8B030D-6E8A-4147-A177-3AD203B41FA5}">
                      <a16:colId xmlns:a16="http://schemas.microsoft.com/office/drawing/2014/main" val="882324386"/>
                    </a:ext>
                  </a:extLst>
                </a:gridCol>
              </a:tblGrid>
              <a:tr h="336074">
                <a:tc>
                  <a:txBody>
                    <a:bodyPr/>
                    <a:lstStyle/>
                    <a:p>
                      <a:r>
                        <a:rPr lang="en-GB" sz="1400" dirty="0"/>
                        <a:t>Type</a:t>
                      </a:r>
                    </a:p>
                  </a:txBody>
                  <a:tcPr marL="68580" marR="68580" marT="34290" marB="34290"/>
                </a:tc>
                <a:tc>
                  <a:txBody>
                    <a:bodyPr/>
                    <a:lstStyle/>
                    <a:p>
                      <a:r>
                        <a:rPr lang="en-GB" sz="1400" dirty="0"/>
                        <a:t>Definition</a:t>
                      </a:r>
                    </a:p>
                  </a:txBody>
                  <a:tcPr marL="68580" marR="68580" marT="34290" marB="34290"/>
                </a:tc>
                <a:tc>
                  <a:txBody>
                    <a:bodyPr/>
                    <a:lstStyle/>
                    <a:p>
                      <a:r>
                        <a:rPr lang="en-GB" sz="1400" dirty="0"/>
                        <a:t>Percentage %</a:t>
                      </a:r>
                    </a:p>
                  </a:txBody>
                  <a:tcPr marL="68580" marR="68580" marT="34290" marB="34290"/>
                </a:tc>
                <a:extLst>
                  <a:ext uri="{0D108BD9-81ED-4DB2-BD59-A6C34878D82A}">
                    <a16:rowId xmlns:a16="http://schemas.microsoft.com/office/drawing/2014/main" val="285355612"/>
                  </a:ext>
                </a:extLst>
              </a:tr>
              <a:tr h="844726">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Panic disorder</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Calibri" panose="020F0502020204030204" pitchFamily="34" charset="0"/>
                          <a:ea typeface="Calibri" panose="020F0502020204030204" pitchFamily="34" charset="0"/>
                          <a:cs typeface="Times New Roman" panose="02020603050405020304" pitchFamily="18" charset="0"/>
                        </a:rPr>
                        <a:t>A condition where you have recurring, regular panic attacks</a:t>
                      </a:r>
                      <a:endParaRPr lang="en-GB" sz="1400" dirty="0"/>
                    </a:p>
                    <a:p>
                      <a:endParaRPr lang="en-GB" sz="1400" dirty="0"/>
                    </a:p>
                  </a:txBody>
                  <a:tcPr marL="68580" marR="68580" marT="34290" marB="34290"/>
                </a:tc>
                <a:tc>
                  <a:txBody>
                    <a:bodyPr/>
                    <a:lstStyle/>
                    <a:p>
                      <a:r>
                        <a:rPr lang="en-GB" sz="1400" dirty="0"/>
                        <a:t>2.3%</a:t>
                      </a:r>
                    </a:p>
                  </a:txBody>
                  <a:tcPr marL="68580" marR="68580" marT="34290" marB="34290"/>
                </a:tc>
                <a:extLst>
                  <a:ext uri="{0D108BD9-81ED-4DB2-BD59-A6C34878D82A}">
                    <a16:rowId xmlns:a16="http://schemas.microsoft.com/office/drawing/2014/main" val="842098118"/>
                  </a:ext>
                </a:extLst>
              </a:tr>
              <a:tr h="590400">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Agoraphobia</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Several phobias related to situations such as leaving home, being in crowds or travelling alone</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9.1%</a:t>
                      </a:r>
                    </a:p>
                    <a:p>
                      <a:endParaRPr lang="en-GB" sz="1400" dirty="0"/>
                    </a:p>
                  </a:txBody>
                  <a:tcPr marL="68580" marR="68580" marT="34290" marB="34290"/>
                </a:tc>
                <a:extLst>
                  <a:ext uri="{0D108BD9-81ED-4DB2-BD59-A6C34878D82A}">
                    <a16:rowId xmlns:a16="http://schemas.microsoft.com/office/drawing/2014/main" val="325213276"/>
                  </a:ext>
                </a:extLst>
              </a:tr>
              <a:tr h="1099053">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Generalised anxiety disorder (GAD)</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Calibri" panose="020F0502020204030204" pitchFamily="34" charset="0"/>
                          <a:ea typeface="Calibri" panose="020F0502020204030204" pitchFamily="34" charset="0"/>
                          <a:cs typeface="Times New Roman" panose="02020603050405020304" pitchFamily="18" charset="0"/>
                        </a:rPr>
                        <a:t>A long-term condition that can make you feel anxious about a wide range of situations and issues, rather than one specific event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400" dirty="0"/>
                    </a:p>
                  </a:txBody>
                  <a:tcPr marL="68580" marR="68580" marT="34290" marB="34290"/>
                </a:tc>
                <a:tc>
                  <a:txBody>
                    <a:bodyPr/>
                    <a:lstStyle/>
                    <a:p>
                      <a:r>
                        <a:rPr lang="en-GB" sz="1400" dirty="0"/>
                        <a:t>2.2%</a:t>
                      </a:r>
                    </a:p>
                  </a:txBody>
                  <a:tcPr marL="68580" marR="68580" marT="34290" marB="34290"/>
                </a:tc>
                <a:extLst>
                  <a:ext uri="{0D108BD9-81ED-4DB2-BD59-A6C34878D82A}">
                    <a16:rowId xmlns:a16="http://schemas.microsoft.com/office/drawing/2014/main" val="2195159125"/>
                  </a:ext>
                </a:extLst>
              </a:tr>
              <a:tr h="844726">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Obsessive compulsive disorder</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 condition that usually involves unwanted thoughts or urges, and repetitive behaviours</a:t>
                      </a:r>
                    </a:p>
                    <a:p>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r>
                        <a:rPr lang="en-GB" sz="1400" dirty="0"/>
                        <a:t>7.6</a:t>
                      </a:r>
                    </a:p>
                  </a:txBody>
                  <a:tcPr marL="68580" marR="68580" marT="34290" marB="34290"/>
                </a:tc>
                <a:extLst>
                  <a:ext uri="{0D108BD9-81ED-4DB2-BD59-A6C34878D82A}">
                    <a16:rowId xmlns:a16="http://schemas.microsoft.com/office/drawing/2014/main" val="2516510713"/>
                  </a:ext>
                </a:extLst>
              </a:tr>
              <a:tr h="590400">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Post-traumatic stress disorder</a:t>
                      </a:r>
                      <a:endParaRPr lang="en-GB"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 condition caused by frightening or distressing events </a:t>
                      </a:r>
                    </a:p>
                    <a:p>
                      <a:endParaRPr lang="en-GB" sz="1400" dirty="0"/>
                    </a:p>
                  </a:txBody>
                  <a:tcPr marL="68580" marR="68580" marT="34290" marB="34290"/>
                </a:tc>
                <a:tc>
                  <a:txBody>
                    <a:bodyPr/>
                    <a:lstStyle/>
                    <a:p>
                      <a:r>
                        <a:rPr lang="en-GB" sz="1400" dirty="0"/>
                        <a:t>5.0 %</a:t>
                      </a:r>
                    </a:p>
                  </a:txBody>
                  <a:tcPr marL="68580" marR="68580" marT="34290" marB="34290"/>
                </a:tc>
                <a:extLst>
                  <a:ext uri="{0D108BD9-81ED-4DB2-BD59-A6C34878D82A}">
                    <a16:rowId xmlns:a16="http://schemas.microsoft.com/office/drawing/2014/main" val="674410690"/>
                  </a:ext>
                </a:extLst>
              </a:tr>
              <a:tr h="808957">
                <a:tc>
                  <a:txBody>
                    <a:bodyPr/>
                    <a:lstStyle/>
                    <a:p>
                      <a:r>
                        <a:rPr lang="en-GB" sz="14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Phobias</a:t>
                      </a:r>
                      <a:endParaRPr lang="en-GB" sz="1400" dirty="0"/>
                    </a:p>
                  </a:txBody>
                  <a:tcPr marL="68580" marR="68580" marT="34290" marB="34290"/>
                </a:tc>
                <a:tc>
                  <a:txBody>
                    <a:bodyPr/>
                    <a:lstStyle/>
                    <a:p>
                      <a:r>
                        <a:rPr lang="en-GB" sz="1400" dirty="0"/>
                        <a:t>An extreme or irrational fear of something, like an animal or a place</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19.3%</a:t>
                      </a:r>
                    </a:p>
                    <a:p>
                      <a:endParaRPr lang="en-GB" sz="1400" dirty="0"/>
                    </a:p>
                  </a:txBody>
                  <a:tcPr marL="68580" marR="68580" marT="34290" marB="34290"/>
                </a:tc>
                <a:extLst>
                  <a:ext uri="{0D108BD9-81ED-4DB2-BD59-A6C34878D82A}">
                    <a16:rowId xmlns:a16="http://schemas.microsoft.com/office/drawing/2014/main" val="3798913200"/>
                  </a:ext>
                </a:extLst>
              </a:tr>
            </a:tbl>
          </a:graphicData>
        </a:graphic>
      </p:graphicFrame>
    </p:spTree>
    <p:extLst>
      <p:ext uri="{BB962C8B-B14F-4D97-AF65-F5344CB8AC3E}">
        <p14:creationId xmlns:p14="http://schemas.microsoft.com/office/powerpoint/2010/main" val="133870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D4DB-2DF0-4DA4-81B9-7391CCC7F59A}"/>
              </a:ext>
            </a:extLst>
          </p:cNvPr>
          <p:cNvSpPr>
            <a:spLocks noGrp="1"/>
          </p:cNvSpPr>
          <p:nvPr>
            <p:ph type="title"/>
          </p:nvPr>
        </p:nvSpPr>
        <p:spPr/>
        <p:txBody>
          <a:bodyPr/>
          <a:lstStyle/>
          <a:p>
            <a:r>
              <a:rPr lang="en-US" b="1" dirty="0"/>
              <a:t>Signs and symptoms of anxiety</a:t>
            </a:r>
            <a:endParaRPr lang="en-GB" b="1" dirty="0"/>
          </a:p>
        </p:txBody>
      </p:sp>
      <p:sp>
        <p:nvSpPr>
          <p:cNvPr id="3" name="Content Placeholder 2">
            <a:extLst>
              <a:ext uri="{FF2B5EF4-FFF2-40B4-BE49-F238E27FC236}">
                <a16:creationId xmlns:a16="http://schemas.microsoft.com/office/drawing/2014/main" id="{23D97206-F6AC-479A-8F1B-B2932B187ECA}"/>
              </a:ext>
            </a:extLst>
          </p:cNvPr>
          <p:cNvSpPr>
            <a:spLocks noGrp="1"/>
          </p:cNvSpPr>
          <p:nvPr>
            <p:ph idx="1"/>
          </p:nvPr>
        </p:nvSpPr>
        <p:spPr/>
        <p:txBody>
          <a:bodyPr>
            <a:normAutofit fontScale="92500"/>
          </a:bodyPr>
          <a:lstStyle/>
          <a:p>
            <a:r>
              <a:rPr lang="en-US" dirty="0"/>
              <a:t>feeling nervous, on edge, or panicky all the time</a:t>
            </a:r>
          </a:p>
          <a:p>
            <a:r>
              <a:rPr lang="en-US" dirty="0"/>
              <a:t>feeling overwhelmed or full of dread</a:t>
            </a:r>
          </a:p>
          <a:p>
            <a:r>
              <a:rPr lang="en-US" dirty="0"/>
              <a:t>feeling out of control</a:t>
            </a:r>
          </a:p>
          <a:p>
            <a:r>
              <a:rPr lang="en-US" dirty="0"/>
              <a:t>having trouble sleeping</a:t>
            </a:r>
          </a:p>
          <a:p>
            <a:r>
              <a:rPr lang="en-US" dirty="0"/>
              <a:t>low appetite</a:t>
            </a:r>
          </a:p>
          <a:p>
            <a:r>
              <a:rPr lang="en-US" dirty="0"/>
              <a:t>finding it difficult </a:t>
            </a:r>
            <a:r>
              <a:rPr lang="en-US"/>
              <a:t>to </a:t>
            </a:r>
            <a:br>
              <a:rPr lang="en-US"/>
            </a:br>
            <a:r>
              <a:rPr lang="en-US"/>
              <a:t>concentrate</a:t>
            </a:r>
            <a:endParaRPr lang="en-US" dirty="0"/>
          </a:p>
          <a:p>
            <a:r>
              <a:rPr lang="en-US" dirty="0"/>
              <a:t>feeling tired and grumpy</a:t>
            </a:r>
          </a:p>
          <a:p>
            <a:pPr marL="0" indent="0">
              <a:buNone/>
            </a:pPr>
            <a:endParaRPr lang="en-GB" dirty="0"/>
          </a:p>
        </p:txBody>
      </p:sp>
      <p:pic>
        <p:nvPicPr>
          <p:cNvPr id="4" name="Picture 3">
            <a:extLst>
              <a:ext uri="{FF2B5EF4-FFF2-40B4-BE49-F238E27FC236}">
                <a16:creationId xmlns:a16="http://schemas.microsoft.com/office/drawing/2014/main" id="{D113E07F-263E-4E8B-B884-197730337E29}"/>
              </a:ext>
            </a:extLst>
          </p:cNvPr>
          <p:cNvPicPr>
            <a:picLocks noChangeAspect="1"/>
          </p:cNvPicPr>
          <p:nvPr/>
        </p:nvPicPr>
        <p:blipFill>
          <a:blip r:embed="rId3"/>
          <a:stretch>
            <a:fillRect/>
          </a:stretch>
        </p:blipFill>
        <p:spPr>
          <a:xfrm>
            <a:off x="5181600" y="3505200"/>
            <a:ext cx="3048000" cy="2286000"/>
          </a:xfrm>
          <a:prstGeom prst="rect">
            <a:avLst/>
          </a:prstGeom>
        </p:spPr>
      </p:pic>
    </p:spTree>
    <p:extLst>
      <p:ext uri="{BB962C8B-B14F-4D97-AF65-F5344CB8AC3E}">
        <p14:creationId xmlns:p14="http://schemas.microsoft.com/office/powerpoint/2010/main" val="13366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A62-8F98-4766-96A0-F44EE0C35AD2}"/>
              </a:ext>
            </a:extLst>
          </p:cNvPr>
          <p:cNvSpPr>
            <a:spLocks noGrp="1"/>
          </p:cNvSpPr>
          <p:nvPr>
            <p:ph type="title"/>
          </p:nvPr>
        </p:nvSpPr>
        <p:spPr/>
        <p:txBody>
          <a:bodyPr/>
          <a:lstStyle/>
          <a:p>
            <a:r>
              <a:rPr lang="en-US" b="1" dirty="0"/>
              <a:t>Signs and symptoms of anxiety</a:t>
            </a:r>
            <a:endParaRPr lang="en-GB" b="1" dirty="0"/>
          </a:p>
        </p:txBody>
      </p:sp>
      <p:sp>
        <p:nvSpPr>
          <p:cNvPr id="3" name="Content Placeholder 2">
            <a:extLst>
              <a:ext uri="{FF2B5EF4-FFF2-40B4-BE49-F238E27FC236}">
                <a16:creationId xmlns:a16="http://schemas.microsoft.com/office/drawing/2014/main" id="{CAC85A5C-E3E8-48E7-B812-7110DB61FB76}"/>
              </a:ext>
            </a:extLst>
          </p:cNvPr>
          <p:cNvSpPr>
            <a:spLocks noGrp="1"/>
          </p:cNvSpPr>
          <p:nvPr>
            <p:ph idx="1"/>
          </p:nvPr>
        </p:nvSpPr>
        <p:spPr>
          <a:xfrm>
            <a:off x="457200" y="1417638"/>
            <a:ext cx="8229600" cy="5165724"/>
          </a:xfrm>
        </p:spPr>
        <p:txBody>
          <a:bodyPr>
            <a:normAutofit fontScale="85000" lnSpcReduction="20000"/>
          </a:bodyPr>
          <a:lstStyle/>
          <a:p>
            <a:pPr marL="0" indent="0">
              <a:buNone/>
            </a:pPr>
            <a:endParaRPr lang="en-US" sz="3500" dirty="0"/>
          </a:p>
          <a:p>
            <a:r>
              <a:rPr lang="en-US" sz="3500" dirty="0"/>
              <a:t>having a dry mouth</a:t>
            </a:r>
          </a:p>
          <a:p>
            <a:r>
              <a:rPr lang="en-US" sz="3500" dirty="0"/>
              <a:t>heart beating really fast or thinking you’re having a heart attack</a:t>
            </a:r>
          </a:p>
          <a:p>
            <a:r>
              <a:rPr lang="en-US" sz="3500" dirty="0"/>
              <a:t>trembling</a:t>
            </a:r>
          </a:p>
          <a:p>
            <a:r>
              <a:rPr lang="en-US" sz="3500" dirty="0"/>
              <a:t>feeling faint</a:t>
            </a:r>
          </a:p>
          <a:p>
            <a:r>
              <a:rPr lang="en-US" sz="3500" dirty="0"/>
              <a:t>stomach cramps and / or </a:t>
            </a:r>
            <a:r>
              <a:rPr lang="en-US" sz="3500" dirty="0" err="1"/>
              <a:t>diarrhoea</a:t>
            </a:r>
            <a:r>
              <a:rPr lang="en-US" sz="3500" dirty="0"/>
              <a:t> / needing to pee more than usual</a:t>
            </a:r>
          </a:p>
          <a:p>
            <a:r>
              <a:rPr lang="en-US" sz="3500" dirty="0"/>
              <a:t>sweating more than usual</a:t>
            </a:r>
          </a:p>
          <a:p>
            <a:r>
              <a:rPr lang="en-US" sz="3500" dirty="0"/>
              <a:t>wobbly legs</a:t>
            </a:r>
          </a:p>
          <a:p>
            <a:r>
              <a:rPr lang="en-US" sz="3500" dirty="0"/>
              <a:t>getting very hot</a:t>
            </a:r>
          </a:p>
          <a:p>
            <a:pPr marL="0" indent="0">
              <a:buNone/>
            </a:pPr>
            <a:endParaRPr lang="en-GB" dirty="0"/>
          </a:p>
        </p:txBody>
      </p:sp>
      <p:pic>
        <p:nvPicPr>
          <p:cNvPr id="4" name="Picture 3">
            <a:extLst>
              <a:ext uri="{FF2B5EF4-FFF2-40B4-BE49-F238E27FC236}">
                <a16:creationId xmlns:a16="http://schemas.microsoft.com/office/drawing/2014/main" id="{7E291CDE-9C18-4FAF-8630-D9D663B59E3C}"/>
              </a:ext>
            </a:extLst>
          </p:cNvPr>
          <p:cNvPicPr>
            <a:picLocks noChangeAspect="1"/>
          </p:cNvPicPr>
          <p:nvPr/>
        </p:nvPicPr>
        <p:blipFill rotWithShape="1">
          <a:blip r:embed="rId3"/>
          <a:srcRect l="19244" t="6501" r="27615" b="906"/>
          <a:stretch/>
        </p:blipFill>
        <p:spPr>
          <a:xfrm>
            <a:off x="5486400" y="4724400"/>
            <a:ext cx="2514600" cy="1752600"/>
          </a:xfrm>
          <a:prstGeom prst="rect">
            <a:avLst/>
          </a:prstGeom>
        </p:spPr>
      </p:pic>
    </p:spTree>
    <p:extLst>
      <p:ext uri="{BB962C8B-B14F-4D97-AF65-F5344CB8AC3E}">
        <p14:creationId xmlns:p14="http://schemas.microsoft.com/office/powerpoint/2010/main" val="37862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2FFBF8-AFDF-4C57-8BF4-2EF33E99A5C3}"/>
              </a:ext>
            </a:extLst>
          </p:cNvPr>
          <p:cNvSpPr>
            <a:spLocks noGrp="1"/>
          </p:cNvSpPr>
          <p:nvPr>
            <p:ph type="title"/>
          </p:nvPr>
        </p:nvSpPr>
        <p:spPr/>
        <p:txBody>
          <a:bodyPr/>
          <a:lstStyle/>
          <a:p>
            <a:r>
              <a:rPr lang="en-US" b="1" dirty="0"/>
              <a:t>Anxiety - Short Film</a:t>
            </a:r>
            <a:endParaRPr lang="en-GB" b="1" dirty="0"/>
          </a:p>
        </p:txBody>
      </p:sp>
      <p:pic>
        <p:nvPicPr>
          <p:cNvPr id="3" name="Anxiety - Short Film (1)">
            <a:hlinkClick r:id="" action="ppaction://media"/>
            <a:extLst>
              <a:ext uri="{FF2B5EF4-FFF2-40B4-BE49-F238E27FC236}">
                <a16:creationId xmlns:a16="http://schemas.microsoft.com/office/drawing/2014/main" id="{4052ADE1-F1F0-BD51-0DE3-6F5B5DBC00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1455" y="1676400"/>
            <a:ext cx="8681089" cy="4584700"/>
          </a:xfrm>
          <a:prstGeom prst="rect">
            <a:avLst/>
          </a:prstGeom>
        </p:spPr>
      </p:pic>
    </p:spTree>
    <p:extLst>
      <p:ext uri="{BB962C8B-B14F-4D97-AF65-F5344CB8AC3E}">
        <p14:creationId xmlns:p14="http://schemas.microsoft.com/office/powerpoint/2010/main" val="32753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56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C4825-3190-4BEB-BB20-29893F3252C5}"/>
              </a:ext>
            </a:extLst>
          </p:cNvPr>
          <p:cNvSpPr>
            <a:spLocks noGrp="1"/>
          </p:cNvSpPr>
          <p:nvPr>
            <p:ph type="title"/>
          </p:nvPr>
        </p:nvSpPr>
        <p:spPr/>
        <p:txBody>
          <a:bodyPr/>
          <a:lstStyle/>
          <a:p>
            <a:r>
              <a:rPr lang="en-US" b="1" dirty="0"/>
              <a:t>Managing anxiety</a:t>
            </a:r>
            <a:endParaRPr lang="en-GB" b="1" dirty="0"/>
          </a:p>
        </p:txBody>
      </p:sp>
      <p:sp>
        <p:nvSpPr>
          <p:cNvPr id="12" name="Content Placeholder 11">
            <a:extLst>
              <a:ext uri="{FF2B5EF4-FFF2-40B4-BE49-F238E27FC236}">
                <a16:creationId xmlns:a16="http://schemas.microsoft.com/office/drawing/2014/main" id="{9BD166AE-C604-4359-9C78-302913CF845C}"/>
              </a:ext>
            </a:extLst>
          </p:cNvPr>
          <p:cNvSpPr>
            <a:spLocks noGrp="1"/>
          </p:cNvSpPr>
          <p:nvPr>
            <p:ph idx="1"/>
          </p:nvPr>
        </p:nvSpPr>
        <p:spPr/>
        <p:txBody>
          <a:bodyPr>
            <a:normAutofit fontScale="77500" lnSpcReduction="20000"/>
          </a:bodyPr>
          <a:lstStyle/>
          <a:p>
            <a:r>
              <a:rPr lang="en-US" dirty="0"/>
              <a:t>Validate their feelings</a:t>
            </a:r>
          </a:p>
          <a:p>
            <a:r>
              <a:rPr lang="en-US" dirty="0"/>
              <a:t>Set the tone</a:t>
            </a:r>
          </a:p>
          <a:p>
            <a:r>
              <a:rPr lang="en-US" dirty="0"/>
              <a:t>Help them think positively</a:t>
            </a:r>
          </a:p>
          <a:p>
            <a:r>
              <a:rPr lang="en-US" dirty="0"/>
              <a:t>Have a routine</a:t>
            </a:r>
          </a:p>
          <a:p>
            <a:r>
              <a:rPr lang="en-US" dirty="0"/>
              <a:t>Emphasise safety measures</a:t>
            </a:r>
          </a:p>
          <a:p>
            <a:r>
              <a:rPr lang="en-US" dirty="0"/>
              <a:t>Encourage Flexibility</a:t>
            </a:r>
          </a:p>
          <a:p>
            <a:r>
              <a:rPr lang="en-US" dirty="0"/>
              <a:t>Look after yourself</a:t>
            </a:r>
          </a:p>
          <a:p>
            <a:r>
              <a:rPr lang="en-US" dirty="0"/>
              <a:t>Be kind</a:t>
            </a:r>
          </a:p>
          <a:p>
            <a:r>
              <a:rPr lang="en-US" dirty="0"/>
              <a:t>Know when to get help</a:t>
            </a:r>
          </a:p>
          <a:p>
            <a:endParaRPr lang="en-US" dirty="0"/>
          </a:p>
          <a:p>
            <a:pPr marL="0" indent="0">
              <a:buNone/>
            </a:pPr>
            <a:r>
              <a:rPr lang="en-US" dirty="0">
                <a:hlinkClick r:id="rId3"/>
              </a:rPr>
              <a:t>https://www.youngminds.org.uk/professional/spotlight-stories/my-advice-for-supporting-an-anxious-young-person/</a:t>
            </a:r>
            <a:r>
              <a:rPr lang="en-US" dirty="0"/>
              <a:t> </a:t>
            </a:r>
            <a:endParaRPr lang="en-GB" dirty="0"/>
          </a:p>
        </p:txBody>
      </p:sp>
      <p:pic>
        <p:nvPicPr>
          <p:cNvPr id="13" name="Picture 12">
            <a:extLst>
              <a:ext uri="{FF2B5EF4-FFF2-40B4-BE49-F238E27FC236}">
                <a16:creationId xmlns:a16="http://schemas.microsoft.com/office/drawing/2014/main" id="{03D485AC-D388-41B2-9913-E908288DE34B}"/>
              </a:ext>
            </a:extLst>
          </p:cNvPr>
          <p:cNvPicPr>
            <a:picLocks noChangeAspect="1"/>
          </p:cNvPicPr>
          <p:nvPr/>
        </p:nvPicPr>
        <p:blipFill>
          <a:blip r:embed="rId4"/>
          <a:stretch>
            <a:fillRect/>
          </a:stretch>
        </p:blipFill>
        <p:spPr>
          <a:xfrm>
            <a:off x="4952999" y="1417638"/>
            <a:ext cx="3834821" cy="3840162"/>
          </a:xfrm>
          <a:prstGeom prst="rect">
            <a:avLst/>
          </a:prstGeom>
        </p:spPr>
      </p:pic>
    </p:spTree>
    <p:extLst>
      <p:ext uri="{BB962C8B-B14F-4D97-AF65-F5344CB8AC3E}">
        <p14:creationId xmlns:p14="http://schemas.microsoft.com/office/powerpoint/2010/main" val="393752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2925-9DC3-4F68-9EDB-95B18665CCB1}"/>
              </a:ext>
            </a:extLst>
          </p:cNvPr>
          <p:cNvSpPr>
            <a:spLocks noGrp="1"/>
          </p:cNvSpPr>
          <p:nvPr>
            <p:ph type="title"/>
          </p:nvPr>
        </p:nvSpPr>
        <p:spPr/>
        <p:txBody>
          <a:bodyPr/>
          <a:lstStyle/>
          <a:p>
            <a:r>
              <a:rPr lang="en-US" b="1" dirty="0"/>
              <a:t>Managing Anxiety</a:t>
            </a:r>
            <a:endParaRPr lang="en-GB" b="1" dirty="0"/>
          </a:p>
        </p:txBody>
      </p:sp>
      <p:sp>
        <p:nvSpPr>
          <p:cNvPr id="3" name="Content Placeholder 2">
            <a:extLst>
              <a:ext uri="{FF2B5EF4-FFF2-40B4-BE49-F238E27FC236}">
                <a16:creationId xmlns:a16="http://schemas.microsoft.com/office/drawing/2014/main" id="{D979ADB5-117C-47DE-9B25-355431F672B1}"/>
              </a:ext>
            </a:extLst>
          </p:cNvPr>
          <p:cNvSpPr>
            <a:spLocks noGrp="1"/>
          </p:cNvSpPr>
          <p:nvPr>
            <p:ph idx="1"/>
          </p:nvPr>
        </p:nvSpPr>
        <p:spPr/>
        <p:txBody>
          <a:bodyPr>
            <a:normAutofit fontScale="70000" lnSpcReduction="20000"/>
          </a:bodyPr>
          <a:lstStyle/>
          <a:p>
            <a:pPr marL="0" indent="0" algn="ctr">
              <a:buNone/>
            </a:pPr>
            <a:r>
              <a:rPr lang="en-US" sz="6500" b="1" dirty="0">
                <a:solidFill>
                  <a:srgbClr val="FFFF00"/>
                </a:solidFill>
                <a:effectLst>
                  <a:outerShdw blurRad="38100" dist="38100" dir="2700000" algn="tl">
                    <a:srgbClr val="000000">
                      <a:alpha val="43137"/>
                    </a:srgbClr>
                  </a:outerShdw>
                </a:effectLst>
              </a:rPr>
              <a:t>Despair vs Hope</a:t>
            </a:r>
          </a:p>
          <a:p>
            <a:pPr marL="0" indent="0" algn="ctr">
              <a:buNone/>
            </a:pPr>
            <a:endParaRPr lang="en-US" sz="6500" b="1" dirty="0">
              <a:effectLst>
                <a:outerShdw blurRad="38100" dist="38100" dir="2700000" algn="tl">
                  <a:srgbClr val="000000">
                    <a:alpha val="43137"/>
                  </a:srgbClr>
                </a:outerShdw>
              </a:effectLst>
            </a:endParaRPr>
          </a:p>
          <a:p>
            <a:pPr marL="0" indent="0" algn="ctr">
              <a:buNone/>
            </a:pPr>
            <a:r>
              <a:rPr lang="en-US" sz="6500" b="1" dirty="0">
                <a:solidFill>
                  <a:srgbClr val="00B0F0"/>
                </a:solidFill>
                <a:effectLst>
                  <a:outerShdw blurRad="38100" dist="38100" dir="2700000" algn="tl">
                    <a:srgbClr val="000000">
                      <a:alpha val="43137"/>
                    </a:srgbClr>
                  </a:outerShdw>
                </a:effectLst>
              </a:rPr>
              <a:t>Fear vs Peace</a:t>
            </a:r>
          </a:p>
          <a:p>
            <a:pPr marL="0" indent="0" algn="ctr">
              <a:buNone/>
            </a:pPr>
            <a:endParaRPr lang="en-US" sz="6500" b="1" dirty="0">
              <a:effectLst>
                <a:outerShdw blurRad="38100" dist="38100" dir="2700000" algn="tl">
                  <a:srgbClr val="000000">
                    <a:alpha val="43137"/>
                  </a:srgbClr>
                </a:outerShdw>
              </a:effectLst>
            </a:endParaRPr>
          </a:p>
          <a:p>
            <a:pPr marL="0" indent="0" algn="ctr">
              <a:buNone/>
            </a:pPr>
            <a:r>
              <a:rPr lang="en-US" sz="6500" b="1" dirty="0">
                <a:solidFill>
                  <a:srgbClr val="FFFF00"/>
                </a:solidFill>
                <a:effectLst>
                  <a:outerShdw blurRad="38100" dist="38100" dir="2700000" algn="tl">
                    <a:srgbClr val="000000">
                      <a:alpha val="43137"/>
                    </a:srgbClr>
                  </a:outerShdw>
                </a:effectLst>
              </a:rPr>
              <a:t>Sadness vs Joy</a:t>
            </a:r>
          </a:p>
          <a:p>
            <a:pPr marL="0" indent="0" algn="ctr">
              <a:buNone/>
            </a:pPr>
            <a:endParaRPr lang="en-US" dirty="0"/>
          </a:p>
          <a:p>
            <a:pPr marL="0" indent="0" algn="ctr">
              <a:buNone/>
            </a:pPr>
            <a:r>
              <a:rPr lang="en-US" dirty="0"/>
              <a:t>How can he help young people to discover hope, find peace and experience joy?</a:t>
            </a:r>
            <a:endParaRPr lang="en-GB" dirty="0"/>
          </a:p>
        </p:txBody>
      </p:sp>
    </p:spTree>
    <p:extLst>
      <p:ext uri="{BB962C8B-B14F-4D97-AF65-F5344CB8AC3E}">
        <p14:creationId xmlns:p14="http://schemas.microsoft.com/office/powerpoint/2010/main" val="189836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uren Daigle - You Say (Official Music Video)">
            <a:hlinkClick r:id="" action="ppaction://media"/>
            <a:extLst>
              <a:ext uri="{FF2B5EF4-FFF2-40B4-BE49-F238E27FC236}">
                <a16:creationId xmlns:a16="http://schemas.microsoft.com/office/drawing/2014/main" id="{E056BE67-4778-C875-923B-629BC47BF35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9252" y="1066800"/>
            <a:ext cx="8405495" cy="4724400"/>
          </a:xfrm>
          <a:prstGeom prst="rect">
            <a:avLst/>
          </a:prstGeom>
        </p:spPr>
      </p:pic>
    </p:spTree>
    <p:extLst>
      <p:ext uri="{BB962C8B-B14F-4D97-AF65-F5344CB8AC3E}">
        <p14:creationId xmlns:p14="http://schemas.microsoft.com/office/powerpoint/2010/main" val="60554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8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793"/>
            <a:ext cx="8229600" cy="1143000"/>
          </a:xfrm>
        </p:spPr>
        <p:txBody>
          <a:bodyPr/>
          <a:lstStyle/>
          <a:p>
            <a:r>
              <a:rPr lang="en-GB" b="1" dirty="0"/>
              <a:t>Helpful websites</a:t>
            </a:r>
          </a:p>
        </p:txBody>
      </p:sp>
      <p:sp>
        <p:nvSpPr>
          <p:cNvPr id="3" name="Content Placeholder 2"/>
          <p:cNvSpPr>
            <a:spLocks noGrp="1"/>
          </p:cNvSpPr>
          <p:nvPr>
            <p:ph idx="1"/>
          </p:nvPr>
        </p:nvSpPr>
        <p:spPr>
          <a:xfrm>
            <a:off x="228600" y="1295400"/>
            <a:ext cx="8686800" cy="5287962"/>
          </a:xfrm>
        </p:spPr>
        <p:txBody>
          <a:bodyPr>
            <a:normAutofit lnSpcReduction="10000"/>
          </a:bodyPr>
          <a:lstStyle/>
          <a:p>
            <a:r>
              <a:rPr lang="en-GB" dirty="0">
                <a:hlinkClick r:id="rId3"/>
              </a:rPr>
              <a:t>https://youngminds.org.uk/find-help/conditions/anxiety/</a:t>
            </a:r>
            <a:endParaRPr lang="en-GB" dirty="0"/>
          </a:p>
          <a:p>
            <a:r>
              <a:rPr lang="en-GB" dirty="0">
                <a:hlinkClick r:id="rId4"/>
              </a:rPr>
              <a:t>https://www.childrenssociety.org.uk/information/young-people/well-being/resources/anxiety</a:t>
            </a:r>
            <a:endParaRPr lang="en-GB" dirty="0"/>
          </a:p>
          <a:p>
            <a:r>
              <a:rPr lang="en-GB" dirty="0">
                <a:hlinkClick r:id="rId5"/>
              </a:rPr>
              <a:t>https://www.kintsugihope.com/</a:t>
            </a:r>
            <a:endParaRPr lang="en-GB" dirty="0"/>
          </a:p>
          <a:p>
            <a:r>
              <a:rPr lang="en-GB" dirty="0">
                <a:hlinkClick r:id="rId6"/>
              </a:rPr>
              <a:t>https://www.mind.org.uk/information-support/types-of-mental-health-problems/anxiety-and-panic-attacks/about-anxiety/</a:t>
            </a:r>
            <a:endParaRPr lang="en-GB" dirty="0"/>
          </a:p>
          <a:p>
            <a:r>
              <a:rPr lang="en-GB" dirty="0">
                <a:hlinkClick r:id="rId7"/>
              </a:rPr>
              <a:t>https://www.anxietyuk.org.uk/</a:t>
            </a:r>
            <a:endParaRPr lang="en-GB" dirty="0"/>
          </a:p>
          <a:p>
            <a:pPr marL="0" indent="0">
              <a:buNone/>
            </a:pPr>
            <a:endParaRPr lang="en-GB" sz="2800"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4059941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6" y="-15922"/>
            <a:ext cx="10998273" cy="6873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691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in)">
                                      <p:cBhvr>
                                        <p:cTn id="7"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EFFC-5D5C-424A-9DD5-AD12F7C85ECE}"/>
              </a:ext>
            </a:extLst>
          </p:cNvPr>
          <p:cNvSpPr>
            <a:spLocks noGrp="1"/>
          </p:cNvSpPr>
          <p:nvPr>
            <p:ph type="title"/>
          </p:nvPr>
        </p:nvSpPr>
        <p:spPr>
          <a:xfrm>
            <a:off x="457200" y="228600"/>
            <a:ext cx="8229600" cy="1143000"/>
          </a:xfrm>
        </p:spPr>
        <p:txBody>
          <a:bodyPr>
            <a:normAutofit/>
          </a:bodyPr>
          <a:lstStyle/>
          <a:p>
            <a:r>
              <a:rPr lang="en-US" dirty="0"/>
              <a:t>SESSION 2 - TRANQUILITY</a:t>
            </a:r>
            <a:endParaRPr lang="en-GB" dirty="0"/>
          </a:p>
        </p:txBody>
      </p:sp>
      <p:pic>
        <p:nvPicPr>
          <p:cNvPr id="6" name="Content Placeholder 5">
            <a:extLst>
              <a:ext uri="{FF2B5EF4-FFF2-40B4-BE49-F238E27FC236}">
                <a16:creationId xmlns:a16="http://schemas.microsoft.com/office/drawing/2014/main" id="{78F75259-F23C-4B32-A374-5F70A2AC07FC}"/>
              </a:ext>
            </a:extLst>
          </p:cNvPr>
          <p:cNvPicPr>
            <a:picLocks noGrp="1" noChangeAspect="1"/>
          </p:cNvPicPr>
          <p:nvPr>
            <p:ph idx="1"/>
          </p:nvPr>
        </p:nvPicPr>
        <p:blipFill>
          <a:blip r:embed="rId2"/>
          <a:stretch>
            <a:fillRect/>
          </a:stretch>
        </p:blipFill>
        <p:spPr>
          <a:xfrm>
            <a:off x="1143000" y="1523999"/>
            <a:ext cx="7086600" cy="4541209"/>
          </a:xfrm>
          <a:prstGeom prst="rect">
            <a:avLst/>
          </a:prstGeom>
        </p:spPr>
      </p:pic>
    </p:spTree>
    <p:extLst>
      <p:ext uri="{BB962C8B-B14F-4D97-AF65-F5344CB8AC3E}">
        <p14:creationId xmlns:p14="http://schemas.microsoft.com/office/powerpoint/2010/main" val="1317604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What is Tranquility?</a:t>
            </a:r>
          </a:p>
        </p:txBody>
      </p:sp>
      <p:sp>
        <p:nvSpPr>
          <p:cNvPr id="3" name="Content Placeholder 2"/>
          <p:cNvSpPr>
            <a:spLocks noGrp="1"/>
          </p:cNvSpPr>
          <p:nvPr>
            <p:ph idx="1"/>
          </p:nvPr>
        </p:nvSpPr>
        <p:spPr/>
        <p:txBody>
          <a:bodyPr>
            <a:normAutofit/>
          </a:bodyPr>
          <a:lstStyle/>
          <a:p>
            <a:pPr marL="0" indent="0">
              <a:buNone/>
            </a:pPr>
            <a:r>
              <a:rPr lang="en-US" dirty="0"/>
              <a:t>Tranquility is a six-week course to help students suffering with any type of anxiety to understand and identify their anxiety and learn to deal with it in the short, medium and long term. We will help students put strategies into place helping them to discover hope instead of despair, to find peace instead of fear and to experience joy instead of sadness.</a:t>
            </a:r>
            <a:endParaRPr lang="en-GB" dirty="0"/>
          </a:p>
        </p:txBody>
      </p:sp>
    </p:spTree>
    <p:extLst>
      <p:ext uri="{BB962C8B-B14F-4D97-AF65-F5344CB8AC3E}">
        <p14:creationId xmlns:p14="http://schemas.microsoft.com/office/powerpoint/2010/main" val="242204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How to prepare, deliver and follow up a Tranquility course</a:t>
            </a:r>
          </a:p>
        </p:txBody>
      </p:sp>
      <p:sp>
        <p:nvSpPr>
          <p:cNvPr id="3" name="Content Placeholder 2"/>
          <p:cNvSpPr>
            <a:spLocks noGrp="1"/>
          </p:cNvSpPr>
          <p:nvPr>
            <p:ph idx="1"/>
          </p:nvPr>
        </p:nvSpPr>
        <p:spPr/>
        <p:txBody>
          <a:bodyPr>
            <a:normAutofit fontScale="55000" lnSpcReduction="20000"/>
          </a:bodyPr>
          <a:lstStyle/>
          <a:p>
            <a:pPr marL="0" indent="0">
              <a:buNone/>
            </a:pPr>
            <a:r>
              <a:rPr lang="en-GB" b="1" dirty="0"/>
              <a:t>Preparation</a:t>
            </a:r>
          </a:p>
          <a:p>
            <a:pPr marL="285750" indent="-285750"/>
            <a:r>
              <a:rPr lang="en-GB" dirty="0"/>
              <a:t>Contact</a:t>
            </a:r>
          </a:p>
          <a:p>
            <a:pPr marL="285750" indent="-285750"/>
            <a:r>
              <a:rPr lang="en-GB" dirty="0"/>
              <a:t>Selection and Consent</a:t>
            </a:r>
          </a:p>
          <a:p>
            <a:pPr marL="285750" indent="-285750"/>
            <a:r>
              <a:rPr lang="en-GB" dirty="0"/>
              <a:t>Referrals</a:t>
            </a:r>
          </a:p>
          <a:p>
            <a:pPr marL="285750" indent="-285750"/>
            <a:r>
              <a:rPr lang="en-GB" dirty="0"/>
              <a:t>Pre Course Questionnaires</a:t>
            </a:r>
          </a:p>
          <a:p>
            <a:pPr marL="285750" indent="-285750"/>
            <a:r>
              <a:rPr lang="en-GB" dirty="0"/>
              <a:t>Time and Venue</a:t>
            </a:r>
          </a:p>
          <a:p>
            <a:endParaRPr lang="en-GB" dirty="0"/>
          </a:p>
          <a:p>
            <a:pPr marL="0" indent="0">
              <a:buNone/>
            </a:pPr>
            <a:r>
              <a:rPr lang="en-GB" b="1" dirty="0"/>
              <a:t>Delivery</a:t>
            </a:r>
          </a:p>
          <a:p>
            <a:pPr marL="285750" indent="-285750"/>
            <a:r>
              <a:rPr lang="en-GB" dirty="0"/>
              <a:t>The Course</a:t>
            </a:r>
          </a:p>
          <a:p>
            <a:pPr marL="285750" indent="-285750"/>
            <a:r>
              <a:rPr lang="en-GB" dirty="0"/>
              <a:t>Staying in touch</a:t>
            </a:r>
          </a:p>
          <a:p>
            <a:endParaRPr lang="en-GB" dirty="0"/>
          </a:p>
          <a:p>
            <a:pPr marL="0" indent="0">
              <a:buNone/>
            </a:pPr>
            <a:r>
              <a:rPr lang="en-GB" b="1" dirty="0"/>
              <a:t>Follow up</a:t>
            </a:r>
          </a:p>
          <a:p>
            <a:pPr marL="285750" indent="-285750"/>
            <a:r>
              <a:rPr lang="en-GB" dirty="0"/>
              <a:t>Post  Course Evaluations</a:t>
            </a:r>
          </a:p>
          <a:p>
            <a:pPr marL="285750" indent="-285750"/>
            <a:r>
              <a:rPr lang="en-GB" dirty="0"/>
              <a:t>Report</a:t>
            </a:r>
          </a:p>
          <a:p>
            <a:pPr marL="285750" indent="-285750"/>
            <a:r>
              <a:rPr lang="en-GB" dirty="0"/>
              <a:t>Mentoring?</a:t>
            </a:r>
          </a:p>
          <a:p>
            <a:endParaRPr lang="en-GB" dirty="0"/>
          </a:p>
        </p:txBody>
      </p:sp>
      <p:pic>
        <p:nvPicPr>
          <p:cNvPr id="4" name="Picture 3">
            <a:extLst>
              <a:ext uri="{FF2B5EF4-FFF2-40B4-BE49-F238E27FC236}">
                <a16:creationId xmlns:a16="http://schemas.microsoft.com/office/drawing/2014/main" id="{D12752B3-63AF-474F-9337-8AFC52187F88}"/>
              </a:ext>
            </a:extLst>
          </p:cNvPr>
          <p:cNvPicPr>
            <a:picLocks noChangeAspect="1"/>
          </p:cNvPicPr>
          <p:nvPr/>
        </p:nvPicPr>
        <p:blipFill>
          <a:blip r:embed="rId3"/>
          <a:stretch>
            <a:fillRect/>
          </a:stretch>
        </p:blipFill>
        <p:spPr>
          <a:xfrm>
            <a:off x="4724400" y="1591994"/>
            <a:ext cx="3427167" cy="4846638"/>
          </a:xfrm>
          <a:prstGeom prst="rect">
            <a:avLst/>
          </a:prstGeom>
        </p:spPr>
      </p:pic>
    </p:spTree>
    <p:extLst>
      <p:ext uri="{BB962C8B-B14F-4D97-AF65-F5344CB8AC3E}">
        <p14:creationId xmlns:p14="http://schemas.microsoft.com/office/powerpoint/2010/main" val="169177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A week by week look at course materials</a:t>
            </a:r>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pPr marL="0" indent="0">
              <a:buNone/>
            </a:pPr>
            <a:r>
              <a:rPr lang="en-GB" sz="4600" b="1" dirty="0"/>
              <a:t>For the leaders:</a:t>
            </a:r>
          </a:p>
          <a:p>
            <a:pPr lvl="2"/>
            <a:r>
              <a:rPr lang="en-GB" sz="3600" dirty="0"/>
              <a:t>Aim</a:t>
            </a:r>
          </a:p>
          <a:p>
            <a:pPr lvl="2"/>
            <a:r>
              <a:rPr lang="en-GB" sz="3600" dirty="0"/>
              <a:t>Materials needed</a:t>
            </a:r>
          </a:p>
          <a:p>
            <a:pPr lvl="2"/>
            <a:endParaRPr lang="en-GB" sz="3600" b="1" dirty="0"/>
          </a:p>
          <a:p>
            <a:pPr marL="0" indent="0">
              <a:buNone/>
            </a:pPr>
            <a:r>
              <a:rPr lang="en-GB" sz="4600" b="1" dirty="0"/>
              <a:t>Outline of session</a:t>
            </a:r>
            <a:r>
              <a:rPr lang="en-GB" sz="3600" b="1" dirty="0"/>
              <a:t>:</a:t>
            </a:r>
          </a:p>
          <a:p>
            <a:pPr marL="0" indent="0">
              <a:buNone/>
            </a:pPr>
            <a:r>
              <a:rPr lang="en-GB" sz="3600" dirty="0"/>
              <a:t>	•Refresh </a:t>
            </a:r>
          </a:p>
          <a:p>
            <a:pPr marL="0" indent="0">
              <a:buNone/>
            </a:pPr>
            <a:r>
              <a:rPr lang="en-GB" sz="3600" dirty="0"/>
              <a:t>	•Introduce </a:t>
            </a:r>
          </a:p>
          <a:p>
            <a:pPr marL="0" indent="0">
              <a:buNone/>
            </a:pPr>
            <a:r>
              <a:rPr lang="en-GB" sz="3600" dirty="0"/>
              <a:t>	•Play </a:t>
            </a:r>
          </a:p>
          <a:p>
            <a:pPr marL="0" indent="0">
              <a:buNone/>
            </a:pPr>
            <a:r>
              <a:rPr lang="en-GB" sz="3600" dirty="0"/>
              <a:t>	•Watch </a:t>
            </a:r>
          </a:p>
          <a:p>
            <a:pPr marL="0" indent="0">
              <a:buNone/>
            </a:pPr>
            <a:r>
              <a:rPr lang="en-GB" sz="3600" dirty="0"/>
              <a:t>	•Discuss </a:t>
            </a:r>
          </a:p>
          <a:p>
            <a:pPr marL="0" indent="0">
              <a:buNone/>
            </a:pPr>
            <a:r>
              <a:rPr lang="en-GB" sz="3600" dirty="0"/>
              <a:t>	•Do </a:t>
            </a:r>
          </a:p>
          <a:p>
            <a:pPr marL="0" indent="0">
              <a:buNone/>
            </a:pPr>
            <a:r>
              <a:rPr lang="en-GB" sz="3600" dirty="0"/>
              <a:t>	•Listen</a:t>
            </a:r>
          </a:p>
          <a:p>
            <a:pPr marL="0" indent="0">
              <a:buNone/>
            </a:pPr>
            <a:endParaRPr lang="en-GB" dirty="0"/>
          </a:p>
        </p:txBody>
      </p:sp>
      <p:pic>
        <p:nvPicPr>
          <p:cNvPr id="4" name="Picture 3">
            <a:extLst>
              <a:ext uri="{FF2B5EF4-FFF2-40B4-BE49-F238E27FC236}">
                <a16:creationId xmlns:a16="http://schemas.microsoft.com/office/drawing/2014/main" id="{D4C3C034-7BD0-46EF-AA1A-EA3D54877AD6}"/>
              </a:ext>
            </a:extLst>
          </p:cNvPr>
          <p:cNvPicPr>
            <a:picLocks noChangeAspect="1"/>
          </p:cNvPicPr>
          <p:nvPr/>
        </p:nvPicPr>
        <p:blipFill>
          <a:blip r:embed="rId3"/>
          <a:stretch>
            <a:fillRect/>
          </a:stretch>
        </p:blipFill>
        <p:spPr>
          <a:xfrm>
            <a:off x="4800600" y="1577926"/>
            <a:ext cx="3502378" cy="4953000"/>
          </a:xfrm>
          <a:prstGeom prst="rect">
            <a:avLst/>
          </a:prstGeom>
        </p:spPr>
      </p:pic>
    </p:spTree>
    <p:extLst>
      <p:ext uri="{BB962C8B-B14F-4D97-AF65-F5344CB8AC3E}">
        <p14:creationId xmlns:p14="http://schemas.microsoft.com/office/powerpoint/2010/main" val="406487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Franchise and Licence Agreement</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The Franchisee agrees to only reproduce and use the material within Grace Foundation.</a:t>
            </a:r>
          </a:p>
          <a:p>
            <a:pPr marL="0" indent="0">
              <a:buNone/>
            </a:pPr>
            <a:endParaRPr lang="en-GB" dirty="0"/>
          </a:p>
          <a:p>
            <a:pPr marL="0" indent="0">
              <a:buNone/>
            </a:pPr>
            <a:r>
              <a:rPr lang="en-GB" dirty="0"/>
              <a:t>The Franchisee will not put any of the material on the internet, or Social Media platforms or send it to anyone outside of Grace Foundation.</a:t>
            </a:r>
          </a:p>
          <a:p>
            <a:pPr marL="0" indent="0">
              <a:buNone/>
            </a:pPr>
            <a:endParaRPr lang="en-GB" dirty="0"/>
          </a:p>
          <a:p>
            <a:pPr marL="0" indent="0">
              <a:buNone/>
            </a:pPr>
            <a:r>
              <a:rPr lang="en-GB" dirty="0"/>
              <a:t>The Franchisee will only run courses in the Grace Foundation schools.  If the Franchisee wishes to add schools to their allocation this can only be done through prior arrangement with Reality Youth Project.</a:t>
            </a:r>
          </a:p>
          <a:p>
            <a:pPr marL="0" indent="0">
              <a:buNone/>
            </a:pPr>
            <a:endParaRPr lang="en-GB" dirty="0"/>
          </a:p>
          <a:p>
            <a:pPr marL="0" indent="0">
              <a:buNone/>
            </a:pPr>
            <a:r>
              <a:rPr lang="en-GB" dirty="0"/>
              <a:t>Only those who attend the training and are therefore licensed will lead the courses. If additional leaders need to be trained and licenced the Franchisee will inform Reality Youth Project who will discuss the training options available. </a:t>
            </a:r>
          </a:p>
        </p:txBody>
      </p:sp>
    </p:spTree>
    <p:extLst>
      <p:ext uri="{BB962C8B-B14F-4D97-AF65-F5344CB8AC3E}">
        <p14:creationId xmlns:p14="http://schemas.microsoft.com/office/powerpoint/2010/main" val="85152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4096" y="5293995"/>
            <a:ext cx="2841169" cy="994410"/>
          </a:xfrm>
          <a:prstGeom prst="rect">
            <a:avLst/>
          </a:prstGeom>
        </p:spPr>
      </p:pic>
      <p:pic>
        <p:nvPicPr>
          <p:cNvPr id="6" name="Picture 5">
            <a:extLst>
              <a:ext uri="{FF2B5EF4-FFF2-40B4-BE49-F238E27FC236}">
                <a16:creationId xmlns:a16="http://schemas.microsoft.com/office/drawing/2014/main" id="{42A98BE3-6C3B-44BB-A2CA-ABF52F51173E}"/>
              </a:ext>
            </a:extLst>
          </p:cNvPr>
          <p:cNvPicPr>
            <a:picLocks noChangeAspect="1"/>
          </p:cNvPicPr>
          <p:nvPr/>
        </p:nvPicPr>
        <p:blipFill>
          <a:blip r:embed="rId4"/>
          <a:stretch>
            <a:fillRect/>
          </a:stretch>
        </p:blipFill>
        <p:spPr>
          <a:xfrm>
            <a:off x="0" y="1066800"/>
            <a:ext cx="9144000" cy="2950423"/>
          </a:xfrm>
          <a:prstGeom prst="rect">
            <a:avLst/>
          </a:prstGeom>
        </p:spPr>
      </p:pic>
      <p:pic>
        <p:nvPicPr>
          <p:cNvPr id="3" name="Picture 2">
            <a:extLst>
              <a:ext uri="{FF2B5EF4-FFF2-40B4-BE49-F238E27FC236}">
                <a16:creationId xmlns:a16="http://schemas.microsoft.com/office/drawing/2014/main" id="{2B04022F-7B2D-4DA7-BD29-6CDDEBA70EFA}"/>
              </a:ext>
            </a:extLst>
          </p:cNvPr>
          <p:cNvPicPr>
            <a:picLocks noChangeAspect="1"/>
          </p:cNvPicPr>
          <p:nvPr/>
        </p:nvPicPr>
        <p:blipFill>
          <a:blip r:embed="rId5"/>
          <a:stretch>
            <a:fillRect/>
          </a:stretch>
        </p:blipFill>
        <p:spPr>
          <a:xfrm>
            <a:off x="1102539" y="4023085"/>
            <a:ext cx="2326461" cy="2326461"/>
          </a:xfrm>
          <a:prstGeom prst="rect">
            <a:avLst/>
          </a:prstGeom>
        </p:spPr>
      </p:pic>
    </p:spTree>
    <p:extLst>
      <p:ext uri="{BB962C8B-B14F-4D97-AF65-F5344CB8AC3E}">
        <p14:creationId xmlns:p14="http://schemas.microsoft.com/office/powerpoint/2010/main" val="2644080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9425049197F7419599E47DED5BB5D7" ma:contentTypeVersion="8" ma:contentTypeDescription="Create a new document." ma:contentTypeScope="" ma:versionID="995b4cebb2efeef6851cc994c8bfe949">
  <xsd:schema xmlns:xsd="http://www.w3.org/2001/XMLSchema" xmlns:xs="http://www.w3.org/2001/XMLSchema" xmlns:p="http://schemas.microsoft.com/office/2006/metadata/properties" xmlns:ns3="30c35a27-0e74-4ce0-97e9-9350b48ac98f" xmlns:ns4="47b79f0e-d38b-49c0-ad90-8cf531fb5dce" targetNamespace="http://schemas.microsoft.com/office/2006/metadata/properties" ma:root="true" ma:fieldsID="4d37f39e7f0111275c234346eb181771" ns3:_="" ns4:_="">
    <xsd:import namespace="30c35a27-0e74-4ce0-97e9-9350b48ac98f"/>
    <xsd:import namespace="47b79f0e-d38b-49c0-ad90-8cf531fb5dce"/>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c35a27-0e74-4ce0-97e9-9350b48ac9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b79f0e-d38b-49c0-ad90-8cf531fb5dc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B3962E-DF24-4C72-A51B-AE4AAEA3BB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c35a27-0e74-4ce0-97e9-9350b48ac98f"/>
    <ds:schemaRef ds:uri="47b79f0e-d38b-49c0-ad90-8cf531fb5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1C6A47-12FA-41ED-9DD0-694600649D6A}">
  <ds:schemaRefs>
    <ds:schemaRef ds:uri="http://schemas.microsoft.com/sharepoint/v3/contenttype/forms"/>
  </ds:schemaRefs>
</ds:datastoreItem>
</file>

<file path=customXml/itemProps3.xml><?xml version="1.0" encoding="utf-8"?>
<ds:datastoreItem xmlns:ds="http://schemas.openxmlformats.org/officeDocument/2006/customXml" ds:itemID="{16FE28D4-42F6-48AB-A7E8-30A753C0ADD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232</TotalTime>
  <Words>1907</Words>
  <Application>Microsoft Office PowerPoint</Application>
  <PresentationFormat>On-screen Show (4:3)</PresentationFormat>
  <Paragraphs>238</Paragraphs>
  <Slides>24</Slides>
  <Notes>18</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Symbol</vt:lpstr>
      <vt:lpstr>Office Theme</vt:lpstr>
      <vt:lpstr>PowerPoint Presentation</vt:lpstr>
      <vt:lpstr>Timetable</vt:lpstr>
      <vt:lpstr>Session 1 -  Understanding Anxiety </vt:lpstr>
      <vt:lpstr>Session 2 - Tranquility</vt:lpstr>
      <vt:lpstr>SESSION 1 - UNDERSTANDING ANXIETY</vt:lpstr>
      <vt:lpstr>Our present reality</vt:lpstr>
      <vt:lpstr>What is anxiety?</vt:lpstr>
      <vt:lpstr>PowerPoint Presentation</vt:lpstr>
      <vt:lpstr>What is anxiety? </vt:lpstr>
      <vt:lpstr>What is anxiety? (The answers)</vt:lpstr>
      <vt:lpstr>Signs and symptoms of anxiety</vt:lpstr>
      <vt:lpstr>Signs and symptoms of anxiety</vt:lpstr>
      <vt:lpstr>Anxiety - Short Film</vt:lpstr>
      <vt:lpstr>Managing anxiety</vt:lpstr>
      <vt:lpstr>Managing Anxiety</vt:lpstr>
      <vt:lpstr>PowerPoint Presentation</vt:lpstr>
      <vt:lpstr>Helpful websites</vt:lpstr>
      <vt:lpstr>PowerPoint Presentation</vt:lpstr>
      <vt:lpstr>SESSION 2 - TRANQUILITY</vt:lpstr>
      <vt:lpstr>What is Tranquility?</vt:lpstr>
      <vt:lpstr>How to prepare, deliver and follow up a Tranquility course</vt:lpstr>
      <vt:lpstr>A week by week look at course materials</vt:lpstr>
      <vt:lpstr>Franchise and Licence Agreement</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Luke Wigston</cp:lastModifiedBy>
  <cp:revision>84</cp:revision>
  <cp:lastPrinted>2019-10-07T11:03:24Z</cp:lastPrinted>
  <dcterms:created xsi:type="dcterms:W3CDTF">2018-01-11T10:35:47Z</dcterms:created>
  <dcterms:modified xsi:type="dcterms:W3CDTF">2024-09-09T11:06:41Z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0x010100B29425049197F7419599E47DED5BB5D7</vt:lpwstr>
  </property>
</Properties>
</file>