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0D6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FAE452-0279-4E1C-A28F-73DE42564DA5}" v="1" dt="2024-07-23T14:31:04.3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7" d="100"/>
          <a:sy n="57" d="100"/>
        </p:scale>
        <p:origin x="100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C66B-86DB-B539-1EDA-D2F8052743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FAE3A8-9AC1-EB31-421E-82A86C14D3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84D0BB3-41C5-7A8E-9D30-DC1BBAD07F90}"/>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5" name="Footer Placeholder 4">
            <a:extLst>
              <a:ext uri="{FF2B5EF4-FFF2-40B4-BE49-F238E27FC236}">
                <a16:creationId xmlns:a16="http://schemas.microsoft.com/office/drawing/2014/main" id="{8A9906FF-5E21-2A7D-6982-7301BB83C8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CFD042-B467-D184-6BFC-5E0AE75FB4C8}"/>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3294268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2800-7A18-BAF6-DF52-2E472A718A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645482-1E9A-F7F5-63D1-D417F6023F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4F048B-1648-B958-FCAB-A0B2E3C3DB40}"/>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5" name="Footer Placeholder 4">
            <a:extLst>
              <a:ext uri="{FF2B5EF4-FFF2-40B4-BE49-F238E27FC236}">
                <a16:creationId xmlns:a16="http://schemas.microsoft.com/office/drawing/2014/main" id="{BFE24134-E3D9-DCCB-B453-81118F370D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6EF8A2-CEAC-7261-B06E-1AF241D296C8}"/>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6673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78AB6B-5A5B-068C-8004-CC998D238B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8DCB2E-646C-04DF-3642-7B684D0939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A333A4-84B9-A5F5-5AC9-2454ED6CC074}"/>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5" name="Footer Placeholder 4">
            <a:extLst>
              <a:ext uri="{FF2B5EF4-FFF2-40B4-BE49-F238E27FC236}">
                <a16:creationId xmlns:a16="http://schemas.microsoft.com/office/drawing/2014/main" id="{6A6C86A9-C8F3-EF79-7E5A-BB4F82CC16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612268-3970-321D-3ED3-6FDD6B03C2E0}"/>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11025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4D71-1C75-76F3-14D4-28DDF3F673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DA1209-1BF0-225D-7346-EF2B2E74E9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B0540-F9E9-64E9-D169-D444ED14177B}"/>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5" name="Footer Placeholder 4">
            <a:extLst>
              <a:ext uri="{FF2B5EF4-FFF2-40B4-BE49-F238E27FC236}">
                <a16:creationId xmlns:a16="http://schemas.microsoft.com/office/drawing/2014/main" id="{CA9E9B99-51F9-D5DE-654E-65B48D64C4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4E49C7-1CAB-0658-BC71-98DE4B762163}"/>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316130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DFC91-CDA9-D600-CF1B-EF0A337804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1B21A2A-8031-52D3-30C5-39E37758305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8F9FC3-3DEE-8347-89B1-1F53B726A5B0}"/>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5" name="Footer Placeholder 4">
            <a:extLst>
              <a:ext uri="{FF2B5EF4-FFF2-40B4-BE49-F238E27FC236}">
                <a16:creationId xmlns:a16="http://schemas.microsoft.com/office/drawing/2014/main" id="{5E101F24-93CD-12B4-57E8-C9B31B20D9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648FE-AABF-A43E-4FC5-1EB6BB13353E}"/>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136362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4E7AB-038D-AD63-4EB3-3E997DE06D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6C4FB0-2CA2-31CD-03F6-D8C59CFEEC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019242B-B34B-6C3C-DC00-0052974210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4EA66D-B7F6-D42D-7766-422BB2143600}"/>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6" name="Footer Placeholder 5">
            <a:extLst>
              <a:ext uri="{FF2B5EF4-FFF2-40B4-BE49-F238E27FC236}">
                <a16:creationId xmlns:a16="http://schemas.microsoft.com/office/drawing/2014/main" id="{D9529B7E-F926-5F6E-1E9A-DEEDF3DE5E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3B80B0-2BE3-7C1A-62C4-4C5912ACF540}"/>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319629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4B55-A0C4-F4A1-A524-4368C0D8EC9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0676A4-63CB-2CE8-DD5B-A356511FDB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0B53F9-A920-8434-9D4B-AD40B7B106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F9A170-DE5D-BAAB-345B-3D082166E1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DCB507-5897-C75D-2474-F67970365E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D71F00-D832-4AE7-80FB-5EB19A7B95F8}"/>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8" name="Footer Placeholder 7">
            <a:extLst>
              <a:ext uri="{FF2B5EF4-FFF2-40B4-BE49-F238E27FC236}">
                <a16:creationId xmlns:a16="http://schemas.microsoft.com/office/drawing/2014/main" id="{00944AE0-2455-1A9A-97A9-F828562EBC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BA945A-63A8-1923-9701-171D5CB83DA2}"/>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495020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62071-6542-8A3D-462D-950E1901A9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4372FCC-1BE6-0135-1E13-EB8E74821F81}"/>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4" name="Footer Placeholder 3">
            <a:extLst>
              <a:ext uri="{FF2B5EF4-FFF2-40B4-BE49-F238E27FC236}">
                <a16:creationId xmlns:a16="http://schemas.microsoft.com/office/drawing/2014/main" id="{4F34728C-3207-6321-0010-0F555D8A00F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7219CC-F84B-94B8-BBC4-072544EAF955}"/>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241694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5134D1-D468-6268-F21E-96DA36B1BCB6}"/>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3" name="Footer Placeholder 2">
            <a:extLst>
              <a:ext uri="{FF2B5EF4-FFF2-40B4-BE49-F238E27FC236}">
                <a16:creationId xmlns:a16="http://schemas.microsoft.com/office/drawing/2014/main" id="{C4496E5C-5F70-D0A6-ED88-307B7F1632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CEC9F4-E588-DA8E-A17A-64DD5AD928D3}"/>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377383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6046D-5A1D-8789-A016-E56A986F1F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8689413-0CDF-DEA9-49E7-5F06281D0D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4EE11FC-6FE3-8A88-8820-C96F3DAAF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FB29D-6EA3-863B-1FFD-82693767824C}"/>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6" name="Footer Placeholder 5">
            <a:extLst>
              <a:ext uri="{FF2B5EF4-FFF2-40B4-BE49-F238E27FC236}">
                <a16:creationId xmlns:a16="http://schemas.microsoft.com/office/drawing/2014/main" id="{65339DC4-F8DE-CF7B-4363-2BFEB1B0F9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64A304-6527-CFF6-A275-104B93508791}"/>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377509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45D0F-62DC-071C-5A3B-01E2A3DC4E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7FCADDF-77B8-34FD-9DE8-C6574584DB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4CB0BBF-FDF4-A207-35D7-8AC0D14B41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D3239D-BE8E-65DF-1188-E8E7E37362DE}"/>
              </a:ext>
            </a:extLst>
          </p:cNvPr>
          <p:cNvSpPr>
            <a:spLocks noGrp="1"/>
          </p:cNvSpPr>
          <p:nvPr>
            <p:ph type="dt" sz="half" idx="10"/>
          </p:nvPr>
        </p:nvSpPr>
        <p:spPr/>
        <p:txBody>
          <a:bodyPr/>
          <a:lstStyle/>
          <a:p>
            <a:fld id="{B9F87CD0-0690-435B-B9C1-3A6F667404B3}" type="datetimeFigureOut">
              <a:rPr lang="en-GB" smtClean="0"/>
              <a:t>03/10/2024</a:t>
            </a:fld>
            <a:endParaRPr lang="en-GB"/>
          </a:p>
        </p:txBody>
      </p:sp>
      <p:sp>
        <p:nvSpPr>
          <p:cNvPr id="6" name="Footer Placeholder 5">
            <a:extLst>
              <a:ext uri="{FF2B5EF4-FFF2-40B4-BE49-F238E27FC236}">
                <a16:creationId xmlns:a16="http://schemas.microsoft.com/office/drawing/2014/main" id="{9BD4F066-7274-3346-E34D-C9BFB15C4E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BAE827-960E-C222-BB82-84AE5FD26EFC}"/>
              </a:ext>
            </a:extLst>
          </p:cNvPr>
          <p:cNvSpPr>
            <a:spLocks noGrp="1"/>
          </p:cNvSpPr>
          <p:nvPr>
            <p:ph type="sldNum" sz="quarter" idx="12"/>
          </p:nvPr>
        </p:nvSpPr>
        <p:spPr/>
        <p:txBody>
          <a:bodyPr/>
          <a:lstStyle/>
          <a:p>
            <a:fld id="{114AA847-57B9-4D1D-957F-86783E54CA7A}" type="slidenum">
              <a:rPr lang="en-GB" smtClean="0"/>
              <a:t>‹#›</a:t>
            </a:fld>
            <a:endParaRPr lang="en-GB"/>
          </a:p>
        </p:txBody>
      </p:sp>
    </p:spTree>
    <p:extLst>
      <p:ext uri="{BB962C8B-B14F-4D97-AF65-F5344CB8AC3E}">
        <p14:creationId xmlns:p14="http://schemas.microsoft.com/office/powerpoint/2010/main" val="86465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E182AB-9D8F-F4E0-9D9E-48C230E93F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A08288-B0DB-085E-7DF5-83693CD8E3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50AD2B-A704-05B2-BA92-10307E1811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F87CD0-0690-435B-B9C1-3A6F667404B3}" type="datetimeFigureOut">
              <a:rPr lang="en-GB" smtClean="0"/>
              <a:t>03/10/2024</a:t>
            </a:fld>
            <a:endParaRPr lang="en-GB"/>
          </a:p>
        </p:txBody>
      </p:sp>
      <p:sp>
        <p:nvSpPr>
          <p:cNvPr id="5" name="Footer Placeholder 4">
            <a:extLst>
              <a:ext uri="{FF2B5EF4-FFF2-40B4-BE49-F238E27FC236}">
                <a16:creationId xmlns:a16="http://schemas.microsoft.com/office/drawing/2014/main" id="{7E704B45-C497-DB86-9D0A-71BF664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CE872CE-3FF1-6BFE-2B3C-FF47C9271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4AA847-57B9-4D1D-957F-86783E54CA7A}" type="slidenum">
              <a:rPr lang="en-GB" smtClean="0"/>
              <a:t>‹#›</a:t>
            </a:fld>
            <a:endParaRPr lang="en-GB"/>
          </a:p>
        </p:txBody>
      </p:sp>
    </p:spTree>
    <p:extLst>
      <p:ext uri="{BB962C8B-B14F-4D97-AF65-F5344CB8AC3E}">
        <p14:creationId xmlns:p14="http://schemas.microsoft.com/office/powerpoint/2010/main" val="2173666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ompare-school-performance.service.gov.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pic>
        <p:nvPicPr>
          <p:cNvPr id="5" name="Picture 4" descr="A picture containing shape&#10;&#10;Description automatically generated">
            <a:extLst>
              <a:ext uri="{FF2B5EF4-FFF2-40B4-BE49-F238E27FC236}">
                <a16:creationId xmlns:a16="http://schemas.microsoft.com/office/drawing/2014/main" id="{3B6C37A4-446E-BA1C-8D5D-DD0E3C49DCB9}"/>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125931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Moving from Primary School to Secondary School</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21629" y="3156732"/>
            <a:ext cx="12192000" cy="3701268"/>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419098" y="3449350"/>
            <a:ext cx="11468102" cy="1605761"/>
          </a:xfrm>
          <a:prstGeom prst="rect">
            <a:avLst/>
          </a:prstGeom>
          <a:noFill/>
        </p:spPr>
        <p:txBody>
          <a:bodyPr wrap="square">
            <a:spAutoFit/>
          </a:bodyPr>
          <a:lstStyle/>
          <a:p>
            <a:pPr>
              <a:lnSpc>
                <a:spcPct val="107000"/>
              </a:lnSpc>
              <a:spcAft>
                <a:spcPts val="800"/>
              </a:spcAft>
            </a:pPr>
            <a:r>
              <a:rPr lang="en-GB" sz="2000" b="1" dirty="0">
                <a:latin typeface="DM Sans" pitchFamily="2" charset="0"/>
                <a:ea typeface="Calibri" panose="020F0502020204030204" pitchFamily="34" charset="0"/>
                <a:cs typeface="Calibri" panose="020F0502020204030204" pitchFamily="34" charset="0"/>
              </a:rPr>
              <a:t>Secondary school is very different from primary. It’s often much bigger and further away!</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One year group at secondary school can be bigger than an entire primary school. </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It’s an exciting time for children but can also have its challenges. Preparing for the transition to secondary school can really help your child process the things that will change. </a:t>
            </a:r>
          </a:p>
        </p:txBody>
      </p:sp>
      <p:sp>
        <p:nvSpPr>
          <p:cNvPr id="11" name="TextBox 10">
            <a:extLst>
              <a:ext uri="{FF2B5EF4-FFF2-40B4-BE49-F238E27FC236}">
                <a16:creationId xmlns:a16="http://schemas.microsoft.com/office/drawing/2014/main" id="{86CA6DAD-2179-23BA-2C2D-0300A5D8D610}"/>
              </a:ext>
            </a:extLst>
          </p:cNvPr>
          <p:cNvSpPr txBox="1"/>
          <p:nvPr/>
        </p:nvSpPr>
        <p:spPr>
          <a:xfrm>
            <a:off x="299356" y="5807673"/>
            <a:ext cx="9715500" cy="740652"/>
          </a:xfrm>
          <a:prstGeom prst="rect">
            <a:avLst/>
          </a:prstGeom>
          <a:noFill/>
        </p:spPr>
        <p:txBody>
          <a:bodyPr wrap="square">
            <a:spAutoFit/>
          </a:bodyPr>
          <a:lstStyle/>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Here are some helpful and practical tips to help you prepare for the transition to secondary school.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774690BD-2713-72C3-0417-ED08296F8F29}"/>
              </a:ext>
            </a:extLst>
          </p:cNvPr>
          <p:cNvSpPr txBox="1"/>
          <p:nvPr/>
        </p:nvSpPr>
        <p:spPr>
          <a:xfrm>
            <a:off x="1812470" y="2019304"/>
            <a:ext cx="9715500" cy="400110"/>
          </a:xfrm>
          <a:prstGeom prst="rect">
            <a:avLst/>
          </a:prstGeom>
          <a:noFill/>
        </p:spPr>
        <p:txBody>
          <a:bodyPr wrap="square">
            <a:spAutoFit/>
          </a:bodyPr>
          <a:lstStyle/>
          <a:p>
            <a:r>
              <a:rPr lang="en-GB" sz="2000" b="1" dirty="0">
                <a:solidFill>
                  <a:srgbClr val="C30D60"/>
                </a:solidFill>
                <a:latin typeface="DM Sans" pitchFamily="2" charset="0"/>
                <a:ea typeface="Calibri" panose="020F0502020204030204" pitchFamily="34" charset="0"/>
                <a:cs typeface="Calibri" panose="020F0502020204030204" pitchFamily="34" charset="0"/>
              </a:rPr>
              <a:t>Moving up from Year 6 to Year 7 can be a big change for children. </a:t>
            </a:r>
          </a:p>
        </p:txBody>
      </p:sp>
      <p:pic>
        <p:nvPicPr>
          <p:cNvPr id="17" name="Graphic 16" descr="Arrow Right with solid fill">
            <a:extLst>
              <a:ext uri="{FF2B5EF4-FFF2-40B4-BE49-F238E27FC236}">
                <a16:creationId xmlns:a16="http://schemas.microsoft.com/office/drawing/2014/main" id="{0D6278A8-CB24-17D6-3423-0267B58AD5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65228" y="5426528"/>
            <a:ext cx="1431472" cy="1431472"/>
          </a:xfrm>
          <a:prstGeom prst="rect">
            <a:avLst/>
          </a:prstGeom>
        </p:spPr>
      </p:pic>
    </p:spTree>
    <p:extLst>
      <p:ext uri="{BB962C8B-B14F-4D97-AF65-F5344CB8AC3E}">
        <p14:creationId xmlns:p14="http://schemas.microsoft.com/office/powerpoint/2010/main" val="257124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66652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Choosing a Secondary School</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2830286"/>
            <a:ext cx="12192000" cy="4027714"/>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281739" y="2899411"/>
            <a:ext cx="11910261" cy="3889463"/>
          </a:xfrm>
          <a:prstGeom prst="rect">
            <a:avLst/>
          </a:prstGeom>
          <a:noFill/>
        </p:spPr>
        <p:txBody>
          <a:bodyPr wrap="square">
            <a:spAutoFit/>
          </a:bodyPr>
          <a:lstStyle/>
          <a:p>
            <a:pPr>
              <a:lnSpc>
                <a:spcPct val="107000"/>
              </a:lnSpc>
              <a:spcAft>
                <a:spcPts val="800"/>
              </a:spcAft>
            </a:pPr>
            <a:r>
              <a:rPr lang="en-GB" sz="2000" b="1" dirty="0">
                <a:latin typeface="DM Sans" pitchFamily="2" charset="0"/>
                <a:ea typeface="Calibri" panose="020F0502020204030204" pitchFamily="34" charset="0"/>
                <a:cs typeface="Calibri" panose="020F0502020204030204" pitchFamily="34" charset="0"/>
              </a:rPr>
              <a:t>Make sure you’ve got a good chance of getting a place</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Lots of choice is great, but make sure you look at admissions policies and think about catchment areas. Don’t waste your first choice on a school that you are too far away from to get in. </a:t>
            </a:r>
          </a:p>
          <a:p>
            <a:pPr>
              <a:lnSpc>
                <a:spcPct val="107000"/>
              </a:lnSpc>
              <a:spcAft>
                <a:spcPts val="800"/>
              </a:spcAft>
            </a:pPr>
            <a:r>
              <a:rPr lang="en-GB" sz="2000" b="1" dirty="0">
                <a:latin typeface="DM Sans" pitchFamily="2" charset="0"/>
                <a:ea typeface="Calibri" panose="020F0502020204030204" pitchFamily="34" charset="0"/>
                <a:cs typeface="Calibri" panose="020F0502020204030204" pitchFamily="34" charset="0"/>
              </a:rPr>
              <a:t>Read OFSTED reports and look at the school results online. </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The school website will have details of these or, you can search school results at </a:t>
            </a:r>
            <a:r>
              <a:rPr lang="en-GB" sz="2000" dirty="0">
                <a:latin typeface="DM Sans" pitchFamily="2" charset="0"/>
                <a:ea typeface="Calibri" panose="020F0502020204030204" pitchFamily="34" charset="0"/>
                <a:cs typeface="Calibri" panose="020F0502020204030204" pitchFamily="34" charset="0"/>
                <a:hlinkClick r:id="rId2"/>
              </a:rPr>
              <a:t>https://www.compare-school-performance.service.gov.uk/</a:t>
            </a:r>
            <a:endParaRPr lang="en-GB" sz="2000"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sz="2000" b="1" dirty="0">
                <a:latin typeface="DM Sans" pitchFamily="2" charset="0"/>
                <a:ea typeface="Calibri" panose="020F0502020204030204" pitchFamily="34" charset="0"/>
                <a:cs typeface="Calibri" panose="020F0502020204030204" pitchFamily="34" charset="0"/>
              </a:rPr>
              <a:t>Visit the school and talk to parents whose children attend</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The best thing to do is visit the school during their open evening, or if this doesn’t work arrange a tour during the day time. It’s useful talking to other parents but remember each child is different and different schools will suit different children.</a:t>
            </a:r>
          </a:p>
        </p:txBody>
      </p:sp>
      <p:sp>
        <p:nvSpPr>
          <p:cNvPr id="13" name="TextBox 12">
            <a:extLst>
              <a:ext uri="{FF2B5EF4-FFF2-40B4-BE49-F238E27FC236}">
                <a16:creationId xmlns:a16="http://schemas.microsoft.com/office/drawing/2014/main" id="{774690BD-2713-72C3-0417-ED08296F8F29}"/>
              </a:ext>
            </a:extLst>
          </p:cNvPr>
          <p:cNvSpPr txBox="1"/>
          <p:nvPr/>
        </p:nvSpPr>
        <p:spPr>
          <a:xfrm>
            <a:off x="1812471" y="1803020"/>
            <a:ext cx="7543800" cy="707886"/>
          </a:xfrm>
          <a:prstGeom prst="rect">
            <a:avLst/>
          </a:prstGeom>
          <a:noFill/>
        </p:spPr>
        <p:txBody>
          <a:bodyPr wrap="square">
            <a:spAutoFit/>
          </a:bodyPr>
          <a:lstStyle/>
          <a:p>
            <a:r>
              <a:rPr lang="en-GB" sz="2000" dirty="0"/>
              <a:t>In some areas of the UK there will be lots of choice of secondary schools, in other parts there may only be one school nearby. </a:t>
            </a:r>
          </a:p>
        </p:txBody>
      </p:sp>
      <p:pic>
        <p:nvPicPr>
          <p:cNvPr id="2" name="Picture 1" descr="A picture containing shape&#10;&#10;Description automatically generated">
            <a:extLst>
              <a:ext uri="{FF2B5EF4-FFF2-40B4-BE49-F238E27FC236}">
                <a16:creationId xmlns:a16="http://schemas.microsoft.com/office/drawing/2014/main" id="{5232D8D8-2BBE-D116-4285-90FF6B67EED4}"/>
              </a:ext>
            </a:extLst>
          </p:cNvPr>
          <p:cNvPicPr>
            <a:picLocks noChangeAspect="1"/>
          </p:cNvPicPr>
          <p:nvPr/>
        </p:nvPicPr>
        <p:blipFill>
          <a:blip r:embed="rId3">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46848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666529"/>
          </a:xfrm>
          <a:prstGeom prst="rect">
            <a:avLst/>
          </a:prstGeom>
          <a:noFill/>
        </p:spPr>
        <p:txBody>
          <a:bodyPr wrap="square">
            <a:spAutoFit/>
          </a:bodyPr>
          <a:lstStyle/>
          <a:p>
            <a:pPr>
              <a:lnSpc>
                <a:spcPct val="107000"/>
              </a:lnSpc>
              <a:spcAft>
                <a:spcPts val="800"/>
              </a:spcAft>
            </a:pPr>
            <a:r>
              <a:rPr lang="en-GB" sz="3600" b="1" i="1" dirty="0">
                <a:latin typeface="DM Sans" pitchFamily="2" charset="0"/>
                <a:ea typeface="Calibri" panose="020F0502020204030204" pitchFamily="34" charset="0"/>
                <a:cs typeface="Calibri" panose="020F0502020204030204" pitchFamily="34" charset="0"/>
              </a:rPr>
              <a:t>Applying for a place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2830286"/>
            <a:ext cx="12192000" cy="4027714"/>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281739" y="2899411"/>
            <a:ext cx="11910261" cy="3259931"/>
          </a:xfrm>
          <a:prstGeom prst="rect">
            <a:avLst/>
          </a:prstGeom>
          <a:noFill/>
        </p:spPr>
        <p:txBody>
          <a:bodyPr wrap="square">
            <a:spAutoFit/>
          </a:bodyPr>
          <a:lstStyle/>
          <a:p>
            <a:pPr>
              <a:lnSpc>
                <a:spcPct val="107000"/>
              </a:lnSpc>
              <a:spcAft>
                <a:spcPts val="800"/>
              </a:spcAft>
            </a:pPr>
            <a:r>
              <a:rPr lang="en-GB" sz="2800" b="1" dirty="0">
                <a:latin typeface="DM Sans" pitchFamily="2" charset="0"/>
                <a:ea typeface="Calibri" panose="020F0502020204030204" pitchFamily="34" charset="0"/>
                <a:cs typeface="Calibri" panose="020F0502020204030204" pitchFamily="34" charset="0"/>
              </a:rPr>
              <a:t>Don’t miss the deadline! </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All applications are now made online, your primary school should remind you when the deadline is coming up! </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You must put a first and second choice so even if you have a firm favourite it might be worth visiting a second school. </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If you’re not happy with the school choice in your area reach out to your local authority school admissions service. </a:t>
            </a:r>
          </a:p>
          <a:p>
            <a:pPr>
              <a:lnSpc>
                <a:spcPct val="107000"/>
              </a:lnSpc>
              <a:spcAft>
                <a:spcPts val="800"/>
              </a:spcAft>
            </a:pPr>
            <a:r>
              <a:rPr lang="en-GB" sz="2000" dirty="0">
                <a:latin typeface="DM Sans" pitchFamily="2" charset="0"/>
                <a:ea typeface="Calibri" panose="020F0502020204030204" pitchFamily="34" charset="0"/>
                <a:cs typeface="Calibri" panose="020F0502020204030204" pitchFamily="34" charset="0"/>
              </a:rPr>
              <a:t>You can appeal the decision for a school place, however these are regularly unsuccessful. </a:t>
            </a:r>
          </a:p>
        </p:txBody>
      </p:sp>
      <p:pic>
        <p:nvPicPr>
          <p:cNvPr id="2" name="Picture 1" descr="A picture containing shape&#10;&#10;Description automatically generated">
            <a:extLst>
              <a:ext uri="{FF2B5EF4-FFF2-40B4-BE49-F238E27FC236}">
                <a16:creationId xmlns:a16="http://schemas.microsoft.com/office/drawing/2014/main" id="{8AE21478-B020-4855-89C9-DEDFA6479356}"/>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4090964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125931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Preparatio</a:t>
            </a:r>
            <a:r>
              <a:rPr lang="en-GB" sz="3600" b="1" i="1" dirty="0">
                <a:latin typeface="DM Sans" pitchFamily="2" charset="0"/>
                <a:ea typeface="Calibri" panose="020F0502020204030204" pitchFamily="34" charset="0"/>
                <a:cs typeface="Calibri" panose="020F0502020204030204" pitchFamily="34" charset="0"/>
              </a:rPr>
              <a:t>n, Preparation, Preparation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2526359"/>
            <a:ext cx="12192000" cy="4331641"/>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281739" y="2596655"/>
            <a:ext cx="11910261" cy="3959802"/>
          </a:xfrm>
          <a:prstGeom prst="rect">
            <a:avLst/>
          </a:prstGeom>
          <a:noFill/>
        </p:spPr>
        <p:txBody>
          <a:bodyPr wrap="square">
            <a:spAutoFit/>
          </a:bodyPr>
          <a:lstStyle/>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Take time to say goodbye</a:t>
            </a:r>
            <a:r>
              <a:rPr lang="en-GB" dirty="0">
                <a:latin typeface="DM Sans" pitchFamily="2" charset="0"/>
                <a:ea typeface="Calibri" panose="020F0502020204030204" pitchFamily="34" charset="0"/>
                <a:cs typeface="Calibri" panose="020F0502020204030204" pitchFamily="34" charset="0"/>
              </a:rPr>
              <a:t> </a:t>
            </a: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Most primary schools have a series of events to help the students say goodbye to their primary school. Celebrate all they have achieved and reflecting on how much they’ve grown can really help children process the grief that they might feel at leaving their primary school.</a:t>
            </a:r>
          </a:p>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Find out as much as you can about the new school</a:t>
            </a:r>
            <a:r>
              <a:rPr lang="en-GB" dirty="0">
                <a:latin typeface="DM Sans" pitchFamily="2" charset="0"/>
                <a:ea typeface="Calibri" panose="020F0502020204030204" pitchFamily="34" charset="0"/>
                <a:cs typeface="Calibri" panose="020F0502020204030204" pitchFamily="34" charset="0"/>
              </a:rPr>
              <a:t> </a:t>
            </a: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Make every effort to visit the secondary school ahead of September. There should be open evenings, events and transition days in the summer term. </a:t>
            </a: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Becoming as familiar as possible with the new school will really help prepare for the transition. </a:t>
            </a:r>
          </a:p>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Independence </a:t>
            </a: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The move to secondary school brings a new level of independence for children. Try to encourage this through year 6 and the summer. </a:t>
            </a:r>
          </a:p>
        </p:txBody>
      </p:sp>
      <p:sp>
        <p:nvSpPr>
          <p:cNvPr id="3" name="TextBox 2">
            <a:extLst>
              <a:ext uri="{FF2B5EF4-FFF2-40B4-BE49-F238E27FC236}">
                <a16:creationId xmlns:a16="http://schemas.microsoft.com/office/drawing/2014/main" id="{6F37DA1B-0091-D8DC-71E6-502ACF77F263}"/>
              </a:ext>
            </a:extLst>
          </p:cNvPr>
          <p:cNvSpPr txBox="1"/>
          <p:nvPr/>
        </p:nvSpPr>
        <p:spPr>
          <a:xfrm>
            <a:off x="1839684" y="1849379"/>
            <a:ext cx="9742715" cy="676980"/>
          </a:xfrm>
          <a:prstGeom prst="rect">
            <a:avLst/>
          </a:prstGeom>
          <a:noFill/>
        </p:spPr>
        <p:txBody>
          <a:bodyPr wrap="square">
            <a:spAutoFit/>
          </a:bodyPr>
          <a:lstStyle/>
          <a:p>
            <a:pPr>
              <a:lnSpc>
                <a:spcPct val="107000"/>
              </a:lnSpc>
              <a:spcAft>
                <a:spcPts val="800"/>
              </a:spcAft>
            </a:pPr>
            <a:r>
              <a:rPr lang="en-GB" sz="1800" dirty="0">
                <a:latin typeface="DM Sans" pitchFamily="2" charset="0"/>
                <a:ea typeface="Calibri" panose="020F0502020204030204" pitchFamily="34" charset="0"/>
                <a:cs typeface="Calibri" panose="020F0502020204030204" pitchFamily="34" charset="0"/>
              </a:rPr>
              <a:t>Once you’ve had your secondary school place confirmed it’s time to start preparing for the big move.</a:t>
            </a:r>
            <a:endParaRPr lang="en-GB" sz="1800" b="1" dirty="0">
              <a:latin typeface="DM Sans" pitchFamily="2" charset="0"/>
              <a:ea typeface="Calibri" panose="020F0502020204030204" pitchFamily="34" charset="0"/>
              <a:cs typeface="Calibri" panose="020F0502020204030204" pitchFamily="34" charset="0"/>
            </a:endParaRPr>
          </a:p>
        </p:txBody>
      </p:sp>
      <p:pic>
        <p:nvPicPr>
          <p:cNvPr id="2" name="Picture 1" descr="A picture containing shape&#10;&#10;Description automatically generated">
            <a:extLst>
              <a:ext uri="{FF2B5EF4-FFF2-40B4-BE49-F238E27FC236}">
                <a16:creationId xmlns:a16="http://schemas.microsoft.com/office/drawing/2014/main" id="{49B8B3F2-9F34-BCBF-8755-1AD377C9646B}"/>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1290172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66652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Uniform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2526359"/>
            <a:ext cx="12192000" cy="4331641"/>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281739" y="2596655"/>
            <a:ext cx="11910261" cy="4153573"/>
          </a:xfrm>
          <a:prstGeom prst="rect">
            <a:avLst/>
          </a:prstGeom>
          <a:noFill/>
        </p:spPr>
        <p:txBody>
          <a:bodyPr wrap="square">
            <a:spAutoFit/>
          </a:bodyPr>
          <a:lstStyle/>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Budget</a:t>
            </a: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Uniform at a new school can be a big expense. Make sure you budget for this and source your uniform ahead of time. If you’re struggling with the cost ask the school about what good quality, second hand uniform they have available for a reduced price.</a:t>
            </a:r>
          </a:p>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Familiarity</a:t>
            </a: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Make sure you and your child are familiar with the uniform policy. This will help you choosing coats, bags and school shoes. It’s also worth noting if they will have to wear a tie, it’s a good idea to practice tying one before the first day!</a:t>
            </a:r>
          </a:p>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Other considerations</a:t>
            </a: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If you have a daughter starting secondary school, it’s worth considering whether it would be useful for them to have some spare uniform in their bag. If there is a possibility that they will start their period, it will help to be prepared. Schools provide sanitary items to students free of charge. </a:t>
            </a:r>
          </a:p>
        </p:txBody>
      </p:sp>
      <p:pic>
        <p:nvPicPr>
          <p:cNvPr id="2" name="Picture 1" descr="A picture containing shape&#10;&#10;Description automatically generated">
            <a:extLst>
              <a:ext uri="{FF2B5EF4-FFF2-40B4-BE49-F238E27FC236}">
                <a16:creationId xmlns:a16="http://schemas.microsoft.com/office/drawing/2014/main" id="{9C12C5BF-543A-6787-B09B-EB93D3BF1E71}"/>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1339976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66652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Orientation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1786130"/>
            <a:ext cx="12192000" cy="5344013"/>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1066800" y="2111701"/>
            <a:ext cx="10984330" cy="4746299"/>
          </a:xfrm>
          <a:prstGeom prst="rect">
            <a:avLst/>
          </a:prstGeom>
          <a:noFill/>
        </p:spPr>
        <p:txBody>
          <a:bodyPr wrap="square">
            <a:spAutoFit/>
          </a:bodyPr>
          <a:lstStyle/>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Getting to school</a:t>
            </a: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Make sure you’re child is familiar with the journey to school. Are they getting public transport? The school bus? Walking? If possible it’s a good idea to practice the journey before their first day. This will help make sure they get their safely and on time. </a:t>
            </a:r>
          </a:p>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Getting around school</a:t>
            </a: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Secondary schools can seem like a maze to new students! Ask for a map at the open evening or transition days. Most schools will do some orientation activities to help new students learn their way around. Children don’t need to worry about asking for help if they get lost, everyone is in the same boat and they all learn their way eventually.</a:t>
            </a:r>
          </a:p>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Other considerations</a:t>
            </a: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If your child is particularly anxious about certain things during the day it might be worth making sure they know where they can go for help. If you are attending a Grace Foundation Partner School, finding the Ethos room is helpful as you know you have somewhere you can go during break or lunch or if you just need someone to talk to. </a:t>
            </a:r>
          </a:p>
        </p:txBody>
      </p:sp>
      <p:pic>
        <p:nvPicPr>
          <p:cNvPr id="2" name="Picture 1" descr="A picture containing shape&#10;&#10;Description automatically generated">
            <a:extLst>
              <a:ext uri="{FF2B5EF4-FFF2-40B4-BE49-F238E27FC236}">
                <a16:creationId xmlns:a16="http://schemas.microsoft.com/office/drawing/2014/main" id="{C21B3D78-B3B2-8C7F-BE74-80873F2D289F}"/>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596900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66652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Making new friends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1786130"/>
            <a:ext cx="12192000" cy="5344013"/>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1066800" y="2111701"/>
            <a:ext cx="10984330" cy="4256165"/>
          </a:xfrm>
          <a:prstGeom prst="rect">
            <a:avLst/>
          </a:prstGeom>
          <a:noFill/>
        </p:spPr>
        <p:txBody>
          <a:bodyPr wrap="square">
            <a:spAutoFit/>
          </a:bodyPr>
          <a:lstStyle/>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Making new friends is an exciting part of starting a new school, however, many young people can face anxiety at the start of term, especially if they don’t know anyone in their classes. </a:t>
            </a:r>
          </a:p>
          <a:p>
            <a:pPr marL="285750" indent="-285750">
              <a:lnSpc>
                <a:spcPct val="107000"/>
              </a:lnSpc>
              <a:spcAft>
                <a:spcPts val="800"/>
              </a:spcAft>
              <a:buFontTx/>
              <a:buChar char="-"/>
            </a:pPr>
            <a:r>
              <a:rPr lang="en-GB" dirty="0">
                <a:latin typeface="DM Sans" pitchFamily="2" charset="0"/>
                <a:ea typeface="Calibri" panose="020F0502020204030204" pitchFamily="34" charset="0"/>
                <a:cs typeface="Calibri" panose="020F0502020204030204" pitchFamily="34" charset="0"/>
              </a:rPr>
              <a:t>Try and support your child with taking every opportunity to make new friends.</a:t>
            </a:r>
          </a:p>
          <a:p>
            <a:pPr marL="285750" indent="-285750">
              <a:lnSpc>
                <a:spcPct val="107000"/>
              </a:lnSpc>
              <a:spcAft>
                <a:spcPts val="800"/>
              </a:spcAft>
              <a:buFontTx/>
              <a:buChar char="-"/>
            </a:pPr>
            <a:r>
              <a:rPr lang="en-GB" dirty="0">
                <a:latin typeface="DM Sans" pitchFamily="2" charset="0"/>
                <a:ea typeface="Calibri" panose="020F0502020204030204" pitchFamily="34" charset="0"/>
                <a:cs typeface="Calibri" panose="020F0502020204030204" pitchFamily="34" charset="0"/>
              </a:rPr>
              <a:t>Find out what activities the school provides to help your young person meet new people. Is there a lunch time, drop-in, or after school club they could attend?</a:t>
            </a:r>
          </a:p>
          <a:p>
            <a:pPr marL="285750" indent="-285750">
              <a:lnSpc>
                <a:spcPct val="107000"/>
              </a:lnSpc>
              <a:spcAft>
                <a:spcPts val="800"/>
              </a:spcAft>
              <a:buFontTx/>
              <a:buChar char="-"/>
            </a:pPr>
            <a:r>
              <a:rPr lang="en-GB" dirty="0">
                <a:latin typeface="DM Sans" pitchFamily="2" charset="0"/>
                <a:ea typeface="Calibri" panose="020F0502020204030204" pitchFamily="34" charset="0"/>
                <a:cs typeface="Calibri" panose="020F0502020204030204" pitchFamily="34" charset="0"/>
              </a:rPr>
              <a:t>Some schools hold a ‘1s and 2s’ event for students who are the only ones moving up from their primary. This is a great opportunity to meet other children who are in the same position. </a:t>
            </a:r>
          </a:p>
          <a:p>
            <a:pPr marL="285750" indent="-285750">
              <a:lnSpc>
                <a:spcPct val="107000"/>
              </a:lnSpc>
              <a:spcAft>
                <a:spcPts val="800"/>
              </a:spcAft>
              <a:buFontTx/>
              <a:buChar char="-"/>
            </a:pPr>
            <a:r>
              <a:rPr lang="en-GB" dirty="0">
                <a:latin typeface="DM Sans" pitchFamily="2" charset="0"/>
                <a:ea typeface="Calibri" panose="020F0502020204030204" pitchFamily="34" charset="0"/>
                <a:cs typeface="Calibri" panose="020F0502020204030204" pitchFamily="34" charset="0"/>
              </a:rPr>
              <a:t>Making friends takes time, try not to worry if it doesn’t happen immediately. </a:t>
            </a:r>
          </a:p>
          <a:p>
            <a:pPr marL="285750" indent="-285750">
              <a:lnSpc>
                <a:spcPct val="107000"/>
              </a:lnSpc>
              <a:spcAft>
                <a:spcPts val="800"/>
              </a:spcAft>
              <a:buFontTx/>
              <a:buChar char="-"/>
            </a:pPr>
            <a:r>
              <a:rPr lang="en-GB" dirty="0">
                <a:latin typeface="DM Sans" pitchFamily="2" charset="0"/>
                <a:ea typeface="Calibri" panose="020F0502020204030204" pitchFamily="34" charset="0"/>
                <a:cs typeface="Calibri" panose="020F0502020204030204" pitchFamily="34" charset="0"/>
              </a:rPr>
              <a:t>Don’t panic if your child isn’t with anyone that they know in their tutor group. Tutor groups are only together for a small part of the day.</a:t>
            </a:r>
          </a:p>
          <a:p>
            <a:pPr marL="285750" indent="-285750">
              <a:lnSpc>
                <a:spcPct val="107000"/>
              </a:lnSpc>
              <a:spcAft>
                <a:spcPts val="800"/>
              </a:spcAft>
              <a:buFontTx/>
              <a:buChar char="-"/>
            </a:pPr>
            <a:r>
              <a:rPr lang="en-GB" dirty="0">
                <a:latin typeface="DM Sans" pitchFamily="2" charset="0"/>
                <a:ea typeface="Calibri" panose="020F0502020204030204" pitchFamily="34" charset="0"/>
                <a:cs typeface="Calibri" panose="020F0502020204030204" pitchFamily="34" charset="0"/>
              </a:rPr>
              <a:t>Ask for support from the school if your child is struggling with making friends or you are worried about them.</a:t>
            </a:r>
          </a:p>
        </p:txBody>
      </p:sp>
      <p:pic>
        <p:nvPicPr>
          <p:cNvPr id="2" name="Picture 1" descr="A picture containing shape&#10;&#10;Description automatically generated">
            <a:extLst>
              <a:ext uri="{FF2B5EF4-FFF2-40B4-BE49-F238E27FC236}">
                <a16:creationId xmlns:a16="http://schemas.microsoft.com/office/drawing/2014/main" id="{507EAD37-841C-170C-76D1-192CBEEAD403}"/>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2307106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5163534-4BA2-619B-77F4-51DB9706F38C}"/>
              </a:ext>
            </a:extLst>
          </p:cNvPr>
          <p:cNvSpPr txBox="1"/>
          <p:nvPr/>
        </p:nvSpPr>
        <p:spPr>
          <a:xfrm>
            <a:off x="3739244" y="519764"/>
            <a:ext cx="7957456" cy="666529"/>
          </a:xfrm>
          <a:prstGeom prst="rect">
            <a:avLst/>
          </a:prstGeom>
          <a:noFill/>
        </p:spPr>
        <p:txBody>
          <a:bodyPr wrap="square">
            <a:spAutoFit/>
          </a:bodyPr>
          <a:lstStyle/>
          <a:p>
            <a:pPr>
              <a:lnSpc>
                <a:spcPct val="107000"/>
              </a:lnSpc>
              <a:spcAft>
                <a:spcPts val="800"/>
              </a:spcAft>
            </a:pPr>
            <a:r>
              <a:rPr lang="en-GB" sz="3600" b="1" i="1" dirty="0">
                <a:effectLst/>
                <a:latin typeface="DM Sans" pitchFamily="2" charset="0"/>
                <a:ea typeface="Calibri" panose="020F0502020204030204" pitchFamily="34" charset="0"/>
                <a:cs typeface="Calibri" panose="020F0502020204030204" pitchFamily="34" charset="0"/>
              </a:rPr>
              <a:t>Staying Calm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5A87009-72DC-4AFB-20B0-3720A46317B1}"/>
              </a:ext>
            </a:extLst>
          </p:cNvPr>
          <p:cNvSpPr/>
          <p:nvPr/>
        </p:nvSpPr>
        <p:spPr>
          <a:xfrm>
            <a:off x="0" y="1786130"/>
            <a:ext cx="12192000" cy="5344013"/>
          </a:xfrm>
          <a:prstGeom prst="rect">
            <a:avLst/>
          </a:prstGeom>
          <a:solidFill>
            <a:srgbClr val="C30D60">
              <a:alpha val="2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A4F95BC-D9CA-B994-4530-E2F574945E75}"/>
              </a:ext>
            </a:extLst>
          </p:cNvPr>
          <p:cNvSpPr txBox="1"/>
          <p:nvPr/>
        </p:nvSpPr>
        <p:spPr>
          <a:xfrm>
            <a:off x="1066800" y="2111701"/>
            <a:ext cx="10984330" cy="3070712"/>
          </a:xfrm>
          <a:prstGeom prst="rect">
            <a:avLst/>
          </a:prstGeom>
          <a:noFill/>
        </p:spPr>
        <p:txBody>
          <a:bodyPr wrap="square">
            <a:spAutoFit/>
          </a:bodyPr>
          <a:lstStyle/>
          <a:p>
            <a:pPr>
              <a:lnSpc>
                <a:spcPct val="107000"/>
              </a:lnSpc>
              <a:spcAft>
                <a:spcPts val="800"/>
              </a:spcAft>
            </a:pPr>
            <a:r>
              <a:rPr lang="en-GB" b="1" dirty="0">
                <a:latin typeface="DM Sans" pitchFamily="2" charset="0"/>
                <a:ea typeface="Calibri" panose="020F0502020204030204" pitchFamily="34" charset="0"/>
                <a:cs typeface="Calibri" panose="020F0502020204030204" pitchFamily="34" charset="0"/>
              </a:rPr>
              <a:t>If you or your child are struggling with the move up to secondary school, you are not alone. </a:t>
            </a:r>
          </a:p>
          <a:p>
            <a:pPr>
              <a:lnSpc>
                <a:spcPct val="107000"/>
              </a:lnSpc>
              <a:spcAft>
                <a:spcPts val="800"/>
              </a:spcAft>
            </a:pP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Any major change or transition in life can be hard to navigate. </a:t>
            </a:r>
          </a:p>
          <a:p>
            <a:pPr>
              <a:lnSpc>
                <a:spcPct val="107000"/>
              </a:lnSpc>
              <a:spcAft>
                <a:spcPts val="800"/>
              </a:spcAft>
            </a:pP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r>
              <a:rPr lang="en-GB" dirty="0">
                <a:latin typeface="DM Sans" pitchFamily="2" charset="0"/>
                <a:ea typeface="Calibri" panose="020F0502020204030204" pitchFamily="34" charset="0"/>
                <a:cs typeface="Calibri" panose="020F0502020204030204" pitchFamily="34" charset="0"/>
              </a:rPr>
              <a:t>We’ve got more information on how to look after your mental health in the mental health and well-being section of the Grace Foundation Family Hub. </a:t>
            </a:r>
          </a:p>
          <a:p>
            <a:pPr>
              <a:lnSpc>
                <a:spcPct val="107000"/>
              </a:lnSpc>
              <a:spcAft>
                <a:spcPts val="800"/>
              </a:spcAft>
            </a:pPr>
            <a:endParaRPr lang="en-GB" dirty="0">
              <a:latin typeface="DM Sans" pitchFamily="2" charset="0"/>
              <a:ea typeface="Calibri" panose="020F0502020204030204" pitchFamily="34" charset="0"/>
              <a:cs typeface="Calibri" panose="020F0502020204030204" pitchFamily="34" charset="0"/>
            </a:endParaRPr>
          </a:p>
          <a:p>
            <a:pPr>
              <a:lnSpc>
                <a:spcPct val="107000"/>
              </a:lnSpc>
              <a:spcAft>
                <a:spcPts val="800"/>
              </a:spcAft>
            </a:pPr>
            <a:endParaRPr lang="en-GB" dirty="0">
              <a:latin typeface="DM Sans" pitchFamily="2" charset="0"/>
              <a:ea typeface="Calibri" panose="020F0502020204030204" pitchFamily="34" charset="0"/>
              <a:cs typeface="Calibri" panose="020F0502020204030204" pitchFamily="34" charset="0"/>
            </a:endParaRPr>
          </a:p>
        </p:txBody>
      </p:sp>
      <p:pic>
        <p:nvPicPr>
          <p:cNvPr id="2" name="Picture 1" descr="A picture containing shape&#10;&#10;Description automatically generated">
            <a:extLst>
              <a:ext uri="{FF2B5EF4-FFF2-40B4-BE49-F238E27FC236}">
                <a16:creationId xmlns:a16="http://schemas.microsoft.com/office/drawing/2014/main" id="{37F5A5A1-35B0-15F7-FD5C-3C16A14045E2}"/>
              </a:ext>
            </a:extLst>
          </p:cNvPr>
          <p:cNvPicPr>
            <a:picLocks noChangeAspect="1"/>
          </p:cNvPicPr>
          <p:nvPr/>
        </p:nvPicPr>
        <p:blipFill>
          <a:blip r:embed="rId2">
            <a:clrChange>
              <a:clrFrom>
                <a:srgbClr val="C30D60"/>
              </a:clrFrom>
              <a:clrTo>
                <a:srgbClr val="C30D60">
                  <a:alpha val="0"/>
                </a:srgbClr>
              </a:clrTo>
            </a:clrChange>
            <a:extLst>
              <a:ext uri="{28A0092B-C50C-407E-A947-70E740481C1C}">
                <a14:useLocalDpi xmlns:a14="http://schemas.microsoft.com/office/drawing/2010/main" val="0"/>
              </a:ext>
            </a:extLst>
          </a:blip>
          <a:stretch>
            <a:fillRect/>
          </a:stretch>
        </p:blipFill>
        <p:spPr>
          <a:xfrm>
            <a:off x="-21629" y="0"/>
            <a:ext cx="2519502" cy="2276096"/>
          </a:xfrm>
          <a:prstGeom prst="rect">
            <a:avLst/>
          </a:prstGeom>
        </p:spPr>
      </p:pic>
    </p:spTree>
    <p:extLst>
      <p:ext uri="{BB962C8B-B14F-4D97-AF65-F5344CB8AC3E}">
        <p14:creationId xmlns:p14="http://schemas.microsoft.com/office/powerpoint/2010/main" val="3821988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365</TotalTime>
  <Words>1137</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DM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Stonelake</dc:creator>
  <cp:lastModifiedBy>Dave Boden</cp:lastModifiedBy>
  <cp:revision>9</cp:revision>
  <dcterms:created xsi:type="dcterms:W3CDTF">2024-07-01T13:56:06Z</dcterms:created>
  <dcterms:modified xsi:type="dcterms:W3CDTF">2024-10-03T10:52:40Z</dcterms:modified>
</cp:coreProperties>
</file>